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93" r:id="rId9"/>
    <p:sldId id="263" r:id="rId10"/>
    <p:sldId id="291" r:id="rId11"/>
    <p:sldId id="298" r:id="rId12"/>
    <p:sldId id="299" r:id="rId13"/>
    <p:sldId id="300" r:id="rId14"/>
    <p:sldId id="292" r:id="rId15"/>
    <p:sldId id="294" r:id="rId16"/>
    <p:sldId id="295" r:id="rId17"/>
    <p:sldId id="296" r:id="rId18"/>
    <p:sldId id="297" r:id="rId19"/>
    <p:sldId id="301" r:id="rId20"/>
    <p:sldId id="264" r:id="rId21"/>
    <p:sldId id="284" r:id="rId22"/>
    <p:sldId id="286" r:id="rId23"/>
    <p:sldId id="285" r:id="rId24"/>
    <p:sldId id="290" r:id="rId25"/>
    <p:sldId id="287" r:id="rId26"/>
    <p:sldId id="28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5527"/>
    <a:srgbClr val="1C7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28" autoAdjust="0"/>
    <p:restoredTop sz="94660"/>
  </p:normalViewPr>
  <p:slideViewPr>
    <p:cSldViewPr snapToGrid="0">
      <p:cViewPr>
        <p:scale>
          <a:sx n="75" d="100"/>
          <a:sy n="75" d="100"/>
        </p:scale>
        <p:origin x="653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jfif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fif>
</file>

<file path=ppt/media/image24.png>
</file>

<file path=ppt/media/image25.png>
</file>

<file path=ppt/media/image26.png>
</file>

<file path=ppt/media/image27.jfif>
</file>

<file path=ppt/media/image28.jpe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3A8A-D3EB-D348-BB70-67A7269D24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B54A9D-9949-2880-6627-1795BEC635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DE38E-2CD3-94F8-B885-5FE7150AF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6660E-BBD4-F936-4F91-E65290707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27A80-6377-2B73-3850-23D9AB8F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167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52EBB-B702-E5FC-EAFD-0710FCF76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DC7E27-034E-6A26-0034-96C042CAA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F1D7E-7400-CC00-EAEB-C259701FD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515C3-A06C-F0FE-2B9A-A42C30E78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840AE-E5FB-7DE3-27D1-028502A45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692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6A4C2F-D1EB-606B-7B91-02F7B7EE8E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7A9A31-1213-CF77-7EB5-011562C4D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04375-3945-1300-BFF8-CDF0CA85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13776-785F-96CD-6FE6-C45EB0D71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EF802-73E8-AC6D-C326-A3A6FC4D4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3994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01D99-04C7-A483-592B-438AF1BCC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00A33-69D4-2C03-BE27-554AB2304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12F6F-20B9-22CA-A835-5D54069DD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010FE-85B8-2DF9-242D-3CA72905C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6D2B1-7D8C-8455-4BE1-DD5453EBB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8965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A5732-A70E-FCC1-45D3-AFD4FFC72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A798C-24C7-6678-4478-9101F3EAC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516F0-5628-A3C3-ABFF-EEBD879A6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F4190-55EC-CC6C-D6F1-AF8CA4DD3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EA06B-AD72-24D0-A616-B5EE1F6CC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533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B293F-9ADB-F13D-68F2-0F524A6FA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4B8D3-E33B-4361-898F-15D44A0F7D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637D06-1F89-A8A2-86A4-9977672466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ACB71-8117-34CB-D879-2E85D96EA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8961E9-1395-6168-AF30-71EB8931F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255E8-9AD8-1048-0F9D-74184E86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6112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6F39B-8AB4-A3AD-534A-39B8C2BCA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BCB3D-29F3-327F-AD87-6EB1C7D028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70DAC2-50B9-E902-69DF-438EB85E4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6B0B5A-9E61-E229-874F-2EED605D70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A6128B-4616-59A2-EB67-6943EE41E9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F2127D-1D23-7791-0660-62AB1ECEC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2A891-1FEB-3760-6B6F-5E49D70E0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C0E1CF-CE0D-E5D1-7A2D-6965FCDCA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158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B153B-138C-8358-CC59-0ADEC36F2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2325E6-6293-A887-7E6C-5439EB15E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F8FEB1-8E13-5073-FC2E-330E1518B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B8F334-F050-B011-4449-F82E6A8F2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5099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115709-4C09-11D3-F6F3-EB79288F3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1F23DB-2015-DCC8-D316-B69635CFD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F8812-8523-DD1E-5C27-C10F025B1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1634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26339-91CF-72BA-641A-75D8D88E9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C861E-CD57-28C6-8A89-654B7B944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C91037-AA07-96F9-2913-048229AFA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FB4125-205B-377C-E650-D61741B1F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C55157-B286-0495-D6B1-3466E6B9F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3BA0AE-65C9-15C6-A925-A5CE41328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304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700EE-16E2-DD66-2528-E64CC90B0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022BEF-52FA-8FB0-1A3A-BA7B010967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B289F-EC40-25BC-5216-F7A9A1254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E48B1C-2F0E-C0C1-E562-BC11E1190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99528-6D0A-461B-7F4A-C701935E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BF6FE8-15CE-B4BD-D1D9-2A9EF75EA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1903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5FE18-B855-AE2A-03B6-ABD5F7FF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CD2582-39EE-4916-A78B-70E4ACE2B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3F443-4461-F86D-C5DF-54DC836F34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376D6-1A00-4719-8D10-F1C5121AF224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1721C-4D92-EE7C-5913-4CB12358D3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38C01-428F-734E-78A7-E7DBB2381C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94AD5-E3D3-4374-881E-F122EBE83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0564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f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fi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f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72FB930-CC86-5D13-AB3D-4BC7455D1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0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1E071F-206D-9BD8-22D1-8458308288FD}"/>
              </a:ext>
            </a:extLst>
          </p:cNvPr>
          <p:cNvSpPr txBox="1"/>
          <p:nvPr/>
        </p:nvSpPr>
        <p:spPr>
          <a:xfrm>
            <a:off x="639502" y="1627496"/>
            <a:ext cx="609407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dirty="0">
                <a:solidFill>
                  <a:srgbClr val="F45527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Downfall of Surat Chartered Bike and Solutions</a:t>
            </a:r>
            <a:endParaRPr lang="en-IN" sz="3200" b="1" dirty="0">
              <a:solidFill>
                <a:srgbClr val="F455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A3A869-93E7-E1CC-2A37-2E9DA553D1EF}"/>
              </a:ext>
            </a:extLst>
          </p:cNvPr>
          <p:cNvSpPr txBox="1"/>
          <p:nvPr/>
        </p:nvSpPr>
        <p:spPr>
          <a:xfrm>
            <a:off x="639502" y="3244334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</a:rPr>
              <a:t>An analysis of the demise of a green transport solution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9ADFFA-8086-B16B-33F6-AD28D58F0F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296" y="278303"/>
            <a:ext cx="937550" cy="900048"/>
          </a:xfrm>
          <a:prstGeom prst="rect">
            <a:avLst/>
          </a:prstGeom>
        </p:spPr>
      </p:pic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335CD936-43D2-10D9-F886-0F7ADB1624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361870"/>
              </p:ext>
            </p:extLst>
          </p:nvPr>
        </p:nvGraphicFramePr>
        <p:xfrm>
          <a:off x="1023520" y="4894888"/>
          <a:ext cx="5326034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63017">
                  <a:extLst>
                    <a:ext uri="{9D8B030D-6E8A-4147-A177-3AD203B41FA5}">
                      <a16:colId xmlns:a16="http://schemas.microsoft.com/office/drawing/2014/main" val="2478897007"/>
                    </a:ext>
                  </a:extLst>
                </a:gridCol>
                <a:gridCol w="2663017">
                  <a:extLst>
                    <a:ext uri="{9D8B030D-6E8A-4147-A177-3AD203B41FA5}">
                      <a16:colId xmlns:a16="http://schemas.microsoft.com/office/drawing/2014/main" val="36288279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Abhishek Sharma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Isaac Solanki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904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Saksham Grewal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Bhumi Agrawal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833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Alok Raj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Tency Trivedi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16331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300705B-EB3A-5275-063D-C291820C1663}"/>
              </a:ext>
            </a:extLst>
          </p:cNvPr>
          <p:cNvSpPr txBox="1"/>
          <p:nvPr/>
        </p:nvSpPr>
        <p:spPr>
          <a:xfrm>
            <a:off x="639502" y="4180029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Submitted By:</a:t>
            </a:r>
            <a:endParaRPr lang="en-IN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716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A58E9-AC0C-3316-8DE7-EFC2E5A4B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>
                <a:latin typeface="Verdana" panose="020B0604030504040204" pitchFamily="34" charset="0"/>
                <a:ea typeface="Verdana" panose="020B0604030504040204" pitchFamily="34" charset="0"/>
              </a:rPr>
              <a:t>CHARTERED BIKE SNAPSHOT: BIKE </a:t>
            </a:r>
            <a:r>
              <a:rPr lang="en-IN" sz="2800" b="1" dirty="0">
                <a:solidFill>
                  <a:srgbClr val="F45527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SHARE SYSTEM IN SURAT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CE0600F-1D42-A4BA-510C-67C40FE9C341}"/>
              </a:ext>
            </a:extLst>
          </p:cNvPr>
          <p:cNvCxnSpPr>
            <a:cxnSpLocks/>
          </p:cNvCxnSpPr>
          <p:nvPr/>
        </p:nvCxnSpPr>
        <p:spPr>
          <a:xfrm>
            <a:off x="943583" y="457200"/>
            <a:ext cx="3219855" cy="0"/>
          </a:xfrm>
          <a:prstGeom prst="line">
            <a:avLst/>
          </a:prstGeom>
          <a:ln w="28575">
            <a:solidFill>
              <a:srgbClr val="F455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44ADC97-EE06-9A35-0EAF-C3D3E2B7AF0A}"/>
              </a:ext>
            </a:extLst>
          </p:cNvPr>
          <p:cNvSpPr txBox="1"/>
          <p:nvPr/>
        </p:nvSpPr>
        <p:spPr>
          <a:xfrm>
            <a:off x="943583" y="1694172"/>
            <a:ext cx="10175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Faster than a cab and more convenient than BRTS, Chartered Bike was quickly adopted by </a:t>
            </a:r>
            <a:r>
              <a:rPr lang="en-IN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Suratis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 visitors as the best way to get around Surat.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788807-9578-B52E-890F-E4615175E458}"/>
              </a:ext>
            </a:extLst>
          </p:cNvPr>
          <p:cNvCxnSpPr>
            <a:cxnSpLocks/>
          </p:cNvCxnSpPr>
          <p:nvPr/>
        </p:nvCxnSpPr>
        <p:spPr>
          <a:xfrm rot="5400000">
            <a:off x="4516877" y="4542849"/>
            <a:ext cx="3219855" cy="0"/>
          </a:xfrm>
          <a:prstGeom prst="line">
            <a:avLst/>
          </a:prstGeom>
          <a:ln w="28575" cap="rnd">
            <a:solidFill>
              <a:srgbClr val="F455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CAC5654-6D02-A028-4AA1-0F515F0BB363}"/>
              </a:ext>
            </a:extLst>
          </p:cNvPr>
          <p:cNvSpPr txBox="1"/>
          <p:nvPr/>
        </p:nvSpPr>
        <p:spPr>
          <a:xfrm>
            <a:off x="1750978" y="2710167"/>
            <a:ext cx="3998067" cy="3442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50000"/>
              </a:lnSpc>
            </a:pPr>
            <a:r>
              <a:rPr lang="en-IN" dirty="0">
                <a:solidFill>
                  <a:schemeClr val="accent2"/>
                </a:solidFill>
              </a:rPr>
              <a:t>Current System Size</a:t>
            </a:r>
          </a:p>
          <a:p>
            <a:pPr algn="r">
              <a:lnSpc>
                <a:spcPct val="250000"/>
              </a:lnSpc>
            </a:pPr>
            <a:r>
              <a:rPr lang="en-IN" dirty="0">
                <a:solidFill>
                  <a:schemeClr val="accent2"/>
                </a:solidFill>
              </a:rPr>
              <a:t>Total Trips taken</a:t>
            </a:r>
          </a:p>
          <a:p>
            <a:pPr algn="r">
              <a:lnSpc>
                <a:spcPct val="250000"/>
              </a:lnSpc>
            </a:pPr>
            <a:r>
              <a:rPr lang="en-IN" dirty="0">
                <a:solidFill>
                  <a:schemeClr val="accent2"/>
                </a:solidFill>
              </a:rPr>
              <a:t>Average Trips per month</a:t>
            </a:r>
          </a:p>
          <a:p>
            <a:pPr algn="r">
              <a:lnSpc>
                <a:spcPct val="250000"/>
              </a:lnSpc>
            </a:pPr>
            <a:r>
              <a:rPr lang="en-IN" dirty="0">
                <a:solidFill>
                  <a:schemeClr val="accent2"/>
                </a:solidFill>
              </a:rPr>
              <a:t>Total Earnings of 2022</a:t>
            </a:r>
            <a:br>
              <a:rPr lang="en-IN" dirty="0">
                <a:solidFill>
                  <a:schemeClr val="accent2"/>
                </a:solidFill>
              </a:rPr>
            </a:br>
            <a:r>
              <a:rPr lang="en-IN" dirty="0">
                <a:solidFill>
                  <a:schemeClr val="accent2"/>
                </a:solidFill>
              </a:rPr>
              <a:t>Average Revenue per trip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3171E2-309B-BE13-1E2A-DC665870A765}"/>
              </a:ext>
            </a:extLst>
          </p:cNvPr>
          <p:cNvSpPr txBox="1"/>
          <p:nvPr/>
        </p:nvSpPr>
        <p:spPr>
          <a:xfrm>
            <a:off x="6442955" y="2710166"/>
            <a:ext cx="3998067" cy="3442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IN" dirty="0"/>
              <a:t> 100 Stations and 1200 pedal bikes</a:t>
            </a:r>
          </a:p>
          <a:p>
            <a:pPr>
              <a:lnSpc>
                <a:spcPct val="250000"/>
              </a:lnSpc>
            </a:pPr>
            <a:r>
              <a:rPr lang="en-IN" dirty="0"/>
              <a:t>241K</a:t>
            </a:r>
          </a:p>
          <a:p>
            <a:pPr>
              <a:lnSpc>
                <a:spcPct val="250000"/>
              </a:lnSpc>
            </a:pPr>
            <a:r>
              <a:rPr lang="en-IN" dirty="0"/>
              <a:t>20662</a:t>
            </a:r>
          </a:p>
          <a:p>
            <a:pPr>
              <a:lnSpc>
                <a:spcPct val="250000"/>
              </a:lnSpc>
            </a:pPr>
            <a:r>
              <a:rPr lang="en-IN" b="0" i="0" dirty="0">
                <a:solidFill>
                  <a:srgbClr val="1F1F1F"/>
                </a:solidFill>
                <a:effectLst/>
                <a:latin typeface="Google Sans"/>
              </a:rPr>
              <a:t>₹ </a:t>
            </a:r>
            <a:r>
              <a:rPr lang="en-IN" dirty="0"/>
              <a:t>4,66,180</a:t>
            </a:r>
          </a:p>
          <a:p>
            <a:pPr>
              <a:lnSpc>
                <a:spcPct val="250000"/>
              </a:lnSpc>
            </a:pPr>
            <a:r>
              <a:rPr lang="en-IN" b="0" i="0" dirty="0">
                <a:solidFill>
                  <a:srgbClr val="1F1F1F"/>
                </a:solidFill>
                <a:effectLst/>
                <a:latin typeface="Google Sans"/>
              </a:rPr>
              <a:t>₹ </a:t>
            </a:r>
            <a:r>
              <a:rPr lang="en-IN" dirty="0"/>
              <a:t>1.93</a:t>
            </a:r>
          </a:p>
        </p:txBody>
      </p:sp>
    </p:spTree>
    <p:extLst>
      <p:ext uri="{BB962C8B-B14F-4D97-AF65-F5344CB8AC3E}">
        <p14:creationId xmlns:p14="http://schemas.microsoft.com/office/powerpoint/2010/main" val="862392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75EB7-3D7C-AEBF-912A-82DE7E6C5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000" b="1" dirty="0">
                <a:latin typeface="Verdana" panose="020B0604030504040204" pitchFamily="34" charset="0"/>
                <a:ea typeface="Verdana" panose="020B0604030504040204" pitchFamily="34" charset="0"/>
              </a:rPr>
              <a:t>Box Plot of </a:t>
            </a:r>
            <a:r>
              <a:rPr lang="en-IN" sz="40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Duration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5CA80F-20DF-7858-D5A3-D65632D66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015"/>
          <a:stretch/>
        </p:blipFill>
        <p:spPr>
          <a:xfrm>
            <a:off x="313404" y="1690688"/>
            <a:ext cx="6390077" cy="3959057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FE295-F61F-F71D-C91C-0A28C27F236B}"/>
              </a:ext>
            </a:extLst>
          </p:cNvPr>
          <p:cNvSpPr txBox="1">
            <a:spLocks/>
          </p:cNvSpPr>
          <p:nvPr/>
        </p:nvSpPr>
        <p:spPr>
          <a:xfrm>
            <a:off x="7869676" y="1825625"/>
            <a:ext cx="348412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>
                <a:solidFill>
                  <a:srgbClr val="1C7BD5"/>
                </a:solidFill>
              </a:rPr>
              <a:t>Observation:</a:t>
            </a:r>
          </a:p>
          <a:p>
            <a:pPr lvl="1"/>
            <a:r>
              <a:rPr lang="en-IN" dirty="0"/>
              <a:t>Durations above 53 minutes are abnormal and are considered as outliers</a:t>
            </a:r>
          </a:p>
          <a:p>
            <a:r>
              <a:rPr lang="en-IN" b="1" dirty="0">
                <a:solidFill>
                  <a:srgbClr val="1C7BD5"/>
                </a:solidFill>
              </a:rPr>
              <a:t>Reason:</a:t>
            </a:r>
          </a:p>
          <a:p>
            <a:pPr lvl="1"/>
            <a:r>
              <a:rPr lang="en-IN" dirty="0"/>
              <a:t>Docking Problem</a:t>
            </a:r>
          </a:p>
          <a:p>
            <a:pPr lvl="1"/>
            <a:r>
              <a:rPr lang="en-IN" dirty="0"/>
              <a:t>Site error</a:t>
            </a:r>
          </a:p>
        </p:txBody>
      </p:sp>
    </p:spTree>
    <p:extLst>
      <p:ext uri="{BB962C8B-B14F-4D97-AF65-F5344CB8AC3E}">
        <p14:creationId xmlns:p14="http://schemas.microsoft.com/office/powerpoint/2010/main" val="1527915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DB8C1-1345-B424-6ADC-3E792245E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845"/>
            <a:ext cx="10515600" cy="1325563"/>
          </a:xfrm>
        </p:spPr>
        <p:txBody>
          <a:bodyPr/>
          <a:lstStyle/>
          <a:p>
            <a:pPr algn="ctr"/>
            <a:r>
              <a:rPr lang="en-IN" sz="4400" b="1" dirty="0">
                <a:latin typeface="Verdana" panose="020B0604030504040204" pitchFamily="34" charset="0"/>
                <a:ea typeface="Verdana" panose="020B0604030504040204" pitchFamily="34" charset="0"/>
              </a:rPr>
              <a:t>Stations with </a:t>
            </a:r>
            <a:r>
              <a:rPr lang="en-IN" sz="44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Abnormal Duration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CD938B-F9A1-EAC7-68C0-804703F6D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5506" y="1291276"/>
            <a:ext cx="8260988" cy="3960125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FE6B6-6A5A-2F34-B510-D09C155FD567}"/>
              </a:ext>
            </a:extLst>
          </p:cNvPr>
          <p:cNvSpPr txBox="1">
            <a:spLocks/>
          </p:cNvSpPr>
          <p:nvPr/>
        </p:nvSpPr>
        <p:spPr>
          <a:xfrm>
            <a:off x="1099227" y="5340485"/>
            <a:ext cx="10342122" cy="1152390"/>
          </a:xfrm>
          <a:prstGeom prst="rect">
            <a:avLst/>
          </a:prstGeom>
        </p:spPr>
        <p:txBody>
          <a:bodyPr vert="horz" lIns="91440" tIns="45720" rIns="91440" bIns="45720" numCol="2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>
                <a:solidFill>
                  <a:srgbClr val="1C7BD5"/>
                </a:solidFill>
              </a:rPr>
              <a:t>Observation:</a:t>
            </a:r>
          </a:p>
          <a:p>
            <a:pPr lvl="1"/>
            <a:r>
              <a:rPr lang="en-IN" dirty="0"/>
              <a:t>Highest no. of Abnormal trips are recorded at Kamela </a:t>
            </a:r>
            <a:r>
              <a:rPr lang="en-IN" dirty="0" err="1"/>
              <a:t>Darwaza</a:t>
            </a:r>
            <a:endParaRPr lang="en-IN" dirty="0"/>
          </a:p>
          <a:p>
            <a:pPr lvl="1"/>
            <a:endParaRPr lang="en-IN" dirty="0"/>
          </a:p>
          <a:p>
            <a:pPr lvl="1"/>
            <a:r>
              <a:rPr lang="en-IN" sz="2800" b="1" dirty="0">
                <a:solidFill>
                  <a:srgbClr val="1C7BD5"/>
                </a:solidFill>
              </a:rPr>
              <a:t>Solution: </a:t>
            </a:r>
          </a:p>
          <a:p>
            <a:pPr lvl="2"/>
            <a:r>
              <a:rPr lang="en-IN" sz="2400" dirty="0"/>
              <a:t>Priority of repairing with accordance to no. of docking problems.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0365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57F72-9744-05B3-C433-6A91A0E7A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dirty="0">
                <a:latin typeface="Verdana" panose="020B0604030504040204" pitchFamily="34" charset="0"/>
                <a:ea typeface="Verdana" panose="020B0604030504040204" pitchFamily="34" charset="0"/>
              </a:rPr>
              <a:t>No. of trips by </a:t>
            </a:r>
            <a:r>
              <a:rPr lang="en-IN" sz="40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Week Day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B89F54-130A-5F74-B8B6-82A0DFCA0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37" y="2119042"/>
            <a:ext cx="7279939" cy="3764504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B9726-FA63-BCD2-9BBB-C66B45A92499}"/>
              </a:ext>
            </a:extLst>
          </p:cNvPr>
          <p:cNvSpPr txBox="1">
            <a:spLocks/>
          </p:cNvSpPr>
          <p:nvPr/>
        </p:nvSpPr>
        <p:spPr>
          <a:xfrm>
            <a:off x="7869676" y="1825625"/>
            <a:ext cx="348412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>
                <a:solidFill>
                  <a:srgbClr val="1C7BD5"/>
                </a:solidFill>
              </a:rPr>
              <a:t>Observation:</a:t>
            </a:r>
          </a:p>
          <a:p>
            <a:pPr lvl="1"/>
            <a:r>
              <a:rPr lang="en-IN" dirty="0"/>
              <a:t>Users are highly active on Saturday</a:t>
            </a:r>
          </a:p>
          <a:p>
            <a:pPr lvl="1"/>
            <a:r>
              <a:rPr lang="en-IN" dirty="0"/>
              <a:t>The lowest use is on Monday</a:t>
            </a:r>
          </a:p>
          <a:p>
            <a:r>
              <a:rPr lang="en-IN" b="1" dirty="0">
                <a:solidFill>
                  <a:srgbClr val="1C7BD5"/>
                </a:solidFill>
              </a:rPr>
              <a:t>Reason: 	</a:t>
            </a:r>
          </a:p>
          <a:p>
            <a:pPr lvl="1"/>
            <a:r>
              <a:rPr lang="en-IN" dirty="0"/>
              <a:t>Youth participation </a:t>
            </a:r>
          </a:p>
          <a:p>
            <a:endParaRPr lang="en-IN" sz="2400" dirty="0"/>
          </a:p>
          <a:p>
            <a:endParaRPr lang="en-IN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1244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ED325-FF37-C885-42BA-14325975F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2562" y="297033"/>
            <a:ext cx="8326876" cy="529820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No. of Trips by </a:t>
            </a:r>
            <a:r>
              <a:rPr lang="en-IN" b="1" dirty="0">
                <a:solidFill>
                  <a:srgbClr val="F45527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Day of Month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8E23C-3A76-4B4C-7B96-53BD87092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9676" y="1825625"/>
            <a:ext cx="3484123" cy="4351338"/>
          </a:xfrm>
        </p:spPr>
        <p:txBody>
          <a:bodyPr/>
          <a:lstStyle/>
          <a:p>
            <a:r>
              <a:rPr lang="en-IN" b="1" dirty="0">
                <a:solidFill>
                  <a:srgbClr val="1C7BD5"/>
                </a:solidFill>
              </a:rPr>
              <a:t>Observation:</a:t>
            </a:r>
          </a:p>
          <a:p>
            <a:pPr lvl="1"/>
            <a:r>
              <a:rPr lang="en-IN" dirty="0"/>
              <a:t>Users are highly active during the first week of the month</a:t>
            </a:r>
          </a:p>
          <a:p>
            <a:pPr lvl="1"/>
            <a:r>
              <a:rPr lang="en-IN" dirty="0"/>
              <a:t>The lowest use is in the mid of the month</a:t>
            </a:r>
          </a:p>
          <a:p>
            <a:pPr marL="0" indent="0">
              <a:buNone/>
            </a:pPr>
            <a:endParaRPr lang="en-IN" b="1" dirty="0">
              <a:solidFill>
                <a:srgbClr val="1C7BD5"/>
              </a:solidFill>
            </a:endParaRPr>
          </a:p>
          <a:p>
            <a:endParaRPr lang="en-IN" b="1" dirty="0">
              <a:solidFill>
                <a:srgbClr val="1C7BD5"/>
              </a:solidFill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7BC93B-C020-1BF0-5771-AB3AFCE28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33" y="1131372"/>
            <a:ext cx="6735115" cy="531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ED325-FF37-C885-42BA-14325975F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164" y="280112"/>
            <a:ext cx="6375671" cy="529820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No. of Trips by </a:t>
            </a:r>
            <a:r>
              <a:rPr lang="en-IN" b="1" dirty="0">
                <a:solidFill>
                  <a:srgbClr val="F45527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Month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8E23C-3A76-4B4C-7B96-53BD87092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9676" y="1825625"/>
            <a:ext cx="3484123" cy="4351338"/>
          </a:xfrm>
        </p:spPr>
        <p:txBody>
          <a:bodyPr/>
          <a:lstStyle/>
          <a:p>
            <a:r>
              <a:rPr lang="en-IN" b="1" dirty="0">
                <a:solidFill>
                  <a:srgbClr val="1C7BD5"/>
                </a:solidFill>
              </a:rPr>
              <a:t>Observation:</a:t>
            </a:r>
          </a:p>
          <a:p>
            <a:pPr lvl="1"/>
            <a:r>
              <a:rPr lang="en-IN" dirty="0"/>
              <a:t>Highest ridership in month of April</a:t>
            </a:r>
          </a:p>
          <a:p>
            <a:pPr lvl="1"/>
            <a:r>
              <a:rPr lang="en-IN" dirty="0"/>
              <a:t>Low usage during July to October as it is monsoon</a:t>
            </a:r>
          </a:p>
          <a:p>
            <a:r>
              <a:rPr lang="en-IN" b="1" dirty="0">
                <a:solidFill>
                  <a:srgbClr val="1C7BD5"/>
                </a:solidFill>
              </a:rPr>
              <a:t>Reason:</a:t>
            </a:r>
          </a:p>
          <a:p>
            <a:pPr lvl="1"/>
            <a:r>
              <a:rPr lang="en-IN" sz="2000" dirty="0"/>
              <a:t>Due to onset of summer</a:t>
            </a:r>
          </a:p>
          <a:p>
            <a:pPr lvl="1"/>
            <a:r>
              <a:rPr lang="en-IN" sz="2000" dirty="0"/>
              <a:t>Due to festival season</a:t>
            </a:r>
          </a:p>
          <a:p>
            <a:pPr lvl="1"/>
            <a:endParaRPr lang="en-IN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8CE8FF-BBBE-1687-0809-7F425ABFF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49" y="1739774"/>
            <a:ext cx="5391902" cy="387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20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ED325-FF37-C885-42BA-14325975F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6141" y="347956"/>
            <a:ext cx="8939718" cy="529820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>
                <a:solidFill>
                  <a:srgbClr val="F45527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Start Station </a:t>
            </a: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Trip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8E23C-3A76-4B4C-7B96-53BD87092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9676" y="1825625"/>
            <a:ext cx="3484123" cy="4351338"/>
          </a:xfrm>
        </p:spPr>
        <p:txBody>
          <a:bodyPr/>
          <a:lstStyle/>
          <a:p>
            <a:r>
              <a:rPr lang="en-IN" b="1" dirty="0">
                <a:solidFill>
                  <a:srgbClr val="1C7BD5"/>
                </a:solidFill>
              </a:rPr>
              <a:t>Observation:</a:t>
            </a:r>
          </a:p>
          <a:p>
            <a:pPr lvl="1"/>
            <a:r>
              <a:rPr lang="en-IN" dirty="0"/>
              <a:t>JT Nagar has highest demand</a:t>
            </a:r>
          </a:p>
          <a:p>
            <a:pPr lvl="1"/>
            <a:r>
              <a:rPr lang="en-IN" dirty="0"/>
              <a:t>Convention Hall has the lowest demand</a:t>
            </a:r>
          </a:p>
          <a:p>
            <a:r>
              <a:rPr lang="en-IN" b="1" dirty="0">
                <a:solidFill>
                  <a:srgbClr val="1C7BD5"/>
                </a:solidFill>
              </a:rPr>
              <a:t>Solution:</a:t>
            </a:r>
          </a:p>
          <a:p>
            <a:pPr lvl="1"/>
            <a:r>
              <a:rPr lang="en-IN" dirty="0"/>
              <a:t>More docking stations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6D385B-C90E-35D7-38F5-20CA4BE04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36" y="1294357"/>
            <a:ext cx="6984446" cy="5369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680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ED325-FF37-C885-42BA-14325975F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159" y="258122"/>
            <a:ext cx="6071681" cy="529820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User </a:t>
            </a:r>
            <a:r>
              <a:rPr lang="en-IN" b="1" dirty="0">
                <a:solidFill>
                  <a:srgbClr val="F45527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Ratings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8E23C-3A76-4B4C-7B96-53BD87092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9676" y="1825625"/>
            <a:ext cx="3484123" cy="4351338"/>
          </a:xfrm>
        </p:spPr>
        <p:txBody>
          <a:bodyPr/>
          <a:lstStyle/>
          <a:p>
            <a:r>
              <a:rPr lang="en-IN" b="1" dirty="0">
                <a:solidFill>
                  <a:srgbClr val="1C7BD5"/>
                </a:solidFill>
              </a:rPr>
              <a:t>Observation:</a:t>
            </a:r>
          </a:p>
          <a:p>
            <a:pPr lvl="1"/>
            <a:r>
              <a:rPr lang="en-IN" dirty="0"/>
              <a:t>Average user ratings are 4 out of 5</a:t>
            </a:r>
          </a:p>
          <a:p>
            <a:r>
              <a:rPr lang="en-IN" b="1" dirty="0">
                <a:solidFill>
                  <a:srgbClr val="1C7BD5"/>
                </a:solidFill>
              </a:rPr>
              <a:t>Reason:</a:t>
            </a:r>
          </a:p>
          <a:p>
            <a:pPr lvl="1"/>
            <a:r>
              <a:rPr lang="en-IN" dirty="0"/>
              <a:t>Complex UI </a:t>
            </a:r>
          </a:p>
          <a:p>
            <a:pPr lvl="1"/>
            <a:r>
              <a:rPr lang="en-IN" dirty="0"/>
              <a:t>Lazy user nature</a:t>
            </a:r>
          </a:p>
          <a:p>
            <a:pPr lvl="1"/>
            <a:r>
              <a:rPr lang="en-IN" dirty="0"/>
              <a:t>Lack of benefits</a:t>
            </a:r>
          </a:p>
          <a:p>
            <a:endParaRPr lang="en-IN" b="1" dirty="0">
              <a:solidFill>
                <a:srgbClr val="1C7BD5"/>
              </a:solidFill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E0841-88A4-8FD4-1A96-CC3D85DA7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8"/>
          <a:stretch/>
        </p:blipFill>
        <p:spPr>
          <a:xfrm>
            <a:off x="76808" y="1225685"/>
            <a:ext cx="6610350" cy="555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301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ED325-FF37-C885-42BA-14325975F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787" y="297033"/>
            <a:ext cx="9095362" cy="52982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000" b="1" dirty="0">
                <a:latin typeface="Verdana" panose="020B0604030504040204" pitchFamily="34" charset="0"/>
                <a:ea typeface="Verdana" panose="020B0604030504040204" pitchFamily="34" charset="0"/>
              </a:rPr>
              <a:t>No. of Trips by </a:t>
            </a:r>
            <a:r>
              <a:rPr lang="en-IN" sz="40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Abnormal Duration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8E23C-3A76-4B4C-7B96-53BD87092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9676" y="1825625"/>
            <a:ext cx="3484123" cy="4351338"/>
          </a:xfrm>
        </p:spPr>
        <p:txBody>
          <a:bodyPr/>
          <a:lstStyle/>
          <a:p>
            <a:r>
              <a:rPr lang="en-IN" b="1" dirty="0">
                <a:solidFill>
                  <a:srgbClr val="1C7BD5"/>
                </a:solidFill>
              </a:rPr>
              <a:t>Observation:</a:t>
            </a:r>
          </a:p>
          <a:p>
            <a:pPr lvl="1"/>
            <a:r>
              <a:rPr lang="en-IN" dirty="0"/>
              <a:t>Most trips have duration of 1 hour or less</a:t>
            </a:r>
          </a:p>
          <a:p>
            <a:pPr lvl="1"/>
            <a:r>
              <a:rPr lang="en-IN" dirty="0"/>
              <a:t>All trips greater than 1 hour shouldn’t have taken place</a:t>
            </a:r>
          </a:p>
          <a:p>
            <a:r>
              <a:rPr lang="en-IN" b="1" dirty="0">
                <a:solidFill>
                  <a:srgbClr val="1C7BD5"/>
                </a:solidFill>
              </a:rPr>
              <a:t>Reason:</a:t>
            </a:r>
          </a:p>
          <a:p>
            <a:pPr lvl="1"/>
            <a:r>
              <a:rPr lang="en-IN" dirty="0"/>
              <a:t>Free trips under 30 minutes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F04B46-A876-90CE-AF54-E59B8B4D1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54" y="1825625"/>
            <a:ext cx="7403322" cy="388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043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6F31A-716B-9BF6-1FBA-98F758652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Average </a:t>
            </a:r>
            <a:r>
              <a:rPr lang="en-IN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Monthly Trips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CB478F-DF09-B14A-6802-777173ED33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754" y="2714017"/>
            <a:ext cx="5974664" cy="3000209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CFBED9E-E032-8A22-8FF8-2AC049317FA7}"/>
              </a:ext>
            </a:extLst>
          </p:cNvPr>
          <p:cNvSpPr txBox="1">
            <a:spLocks/>
          </p:cNvSpPr>
          <p:nvPr/>
        </p:nvSpPr>
        <p:spPr>
          <a:xfrm>
            <a:off x="7869676" y="1825625"/>
            <a:ext cx="3484123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>
                <a:solidFill>
                  <a:srgbClr val="1C7BD5"/>
                </a:solidFill>
              </a:rPr>
              <a:t>Observation:</a:t>
            </a:r>
          </a:p>
          <a:p>
            <a:pPr lvl="1"/>
            <a:r>
              <a:rPr lang="en-IN" dirty="0"/>
              <a:t>March and April have the highest average no. of trips</a:t>
            </a:r>
          </a:p>
          <a:p>
            <a:pPr lvl="1"/>
            <a:r>
              <a:rPr lang="en-IN" dirty="0"/>
              <a:t>September, October and November have low average no. of trips</a:t>
            </a:r>
          </a:p>
          <a:p>
            <a:r>
              <a:rPr lang="en-IN" b="1" dirty="0">
                <a:solidFill>
                  <a:srgbClr val="1C7BD5"/>
                </a:solidFill>
              </a:rPr>
              <a:t>Reason:</a:t>
            </a:r>
          </a:p>
          <a:p>
            <a:pPr lvl="1"/>
            <a:r>
              <a:rPr lang="en-IN" sz="2400" dirty="0"/>
              <a:t>Due to onset of summer</a:t>
            </a:r>
          </a:p>
          <a:p>
            <a:pPr lvl="1"/>
            <a:r>
              <a:rPr lang="en-IN" sz="2400" dirty="0"/>
              <a:t>Due to festival season</a:t>
            </a:r>
          </a:p>
          <a:p>
            <a:pPr marL="457200" lvl="1" indent="0">
              <a:buNone/>
            </a:pPr>
            <a:endParaRPr lang="en-IN" b="1" dirty="0">
              <a:solidFill>
                <a:srgbClr val="1C7BD5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5466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55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AEC0C8EA-1115-07DA-4387-EB60E2FA2F1F}"/>
              </a:ext>
            </a:extLst>
          </p:cNvPr>
          <p:cNvGrpSpPr/>
          <p:nvPr/>
        </p:nvGrpSpPr>
        <p:grpSpPr>
          <a:xfrm>
            <a:off x="2493521" y="3175819"/>
            <a:ext cx="2493818" cy="2493818"/>
            <a:chOff x="1736436" y="3047999"/>
            <a:chExt cx="2493818" cy="2493818"/>
          </a:xfrm>
        </p:grpSpPr>
        <p:sp>
          <p:nvSpPr>
            <p:cNvPr id="5" name="Circle: Hollow 4">
              <a:extLst>
                <a:ext uri="{FF2B5EF4-FFF2-40B4-BE49-F238E27FC236}">
                  <a16:creationId xmlns:a16="http://schemas.microsoft.com/office/drawing/2014/main" id="{1D061FFE-9BBC-A9FB-F32F-50A4C7BA2962}"/>
                </a:ext>
              </a:extLst>
            </p:cNvPr>
            <p:cNvSpPr/>
            <p:nvPr/>
          </p:nvSpPr>
          <p:spPr>
            <a:xfrm>
              <a:off x="1736436" y="3047999"/>
              <a:ext cx="2493818" cy="2493818"/>
            </a:xfrm>
            <a:prstGeom prst="donut">
              <a:avLst>
                <a:gd name="adj" fmla="val 31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6" name="Circle: Hollow 5">
              <a:extLst>
                <a:ext uri="{FF2B5EF4-FFF2-40B4-BE49-F238E27FC236}">
                  <a16:creationId xmlns:a16="http://schemas.microsoft.com/office/drawing/2014/main" id="{CF894557-04C8-A7BB-33E5-6900FEF3ECBB}"/>
                </a:ext>
              </a:extLst>
            </p:cNvPr>
            <p:cNvSpPr/>
            <p:nvPr/>
          </p:nvSpPr>
          <p:spPr>
            <a:xfrm>
              <a:off x="1862513" y="3174075"/>
              <a:ext cx="2246284" cy="2246286"/>
            </a:xfrm>
            <a:prstGeom prst="donut">
              <a:avLst>
                <a:gd name="adj" fmla="val 679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5DA219F-A40E-7BD2-2309-1E58234B408A}"/>
                </a:ext>
              </a:extLst>
            </p:cNvPr>
            <p:cNvSpPr/>
            <p:nvPr/>
          </p:nvSpPr>
          <p:spPr>
            <a:xfrm>
              <a:off x="2942705" y="3300294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B17E3F4-0BC1-D3D8-C481-609F5914973B}"/>
                </a:ext>
              </a:extLst>
            </p:cNvPr>
            <p:cNvSpPr/>
            <p:nvPr/>
          </p:nvSpPr>
          <p:spPr>
            <a:xfrm rot="1800000">
              <a:off x="2942705" y="3291840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EFE8CC1-2004-B1DC-5F3F-40DC880A649C}"/>
                </a:ext>
              </a:extLst>
            </p:cNvPr>
            <p:cNvSpPr/>
            <p:nvPr/>
          </p:nvSpPr>
          <p:spPr>
            <a:xfrm rot="5400000">
              <a:off x="2942705" y="3291840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BA047DB-DA76-AD6B-E177-EB36A99BE4EE}"/>
                </a:ext>
              </a:extLst>
            </p:cNvPr>
            <p:cNvSpPr/>
            <p:nvPr/>
          </p:nvSpPr>
          <p:spPr>
            <a:xfrm rot="3600000">
              <a:off x="2942707" y="3300294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EFD4ED3-41FB-CA27-F8DE-BE5301EE8C91}"/>
                </a:ext>
              </a:extLst>
            </p:cNvPr>
            <p:cNvSpPr/>
            <p:nvPr/>
          </p:nvSpPr>
          <p:spPr>
            <a:xfrm rot="7200000">
              <a:off x="2942709" y="3308748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4CAA276-3D44-2F56-8E8C-07475153668F}"/>
                </a:ext>
              </a:extLst>
            </p:cNvPr>
            <p:cNvSpPr/>
            <p:nvPr/>
          </p:nvSpPr>
          <p:spPr>
            <a:xfrm rot="9000000">
              <a:off x="2942711" y="3317202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02B283E-4F0E-AC8F-522C-4D01B8337AE4}"/>
                </a:ext>
              </a:extLst>
            </p:cNvPr>
            <p:cNvSpPr/>
            <p:nvPr/>
          </p:nvSpPr>
          <p:spPr>
            <a:xfrm>
              <a:off x="2858885" y="4181674"/>
              <a:ext cx="248920" cy="248920"/>
            </a:xfrm>
            <a:prstGeom prst="ellipse">
              <a:avLst/>
            </a:prstGeom>
            <a:solidFill>
              <a:srgbClr val="F455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9" name="Circle: Hollow 38">
              <a:extLst>
                <a:ext uri="{FF2B5EF4-FFF2-40B4-BE49-F238E27FC236}">
                  <a16:creationId xmlns:a16="http://schemas.microsoft.com/office/drawing/2014/main" id="{F072CC50-DF59-D963-D166-FBA35975A1E0}"/>
                </a:ext>
              </a:extLst>
            </p:cNvPr>
            <p:cNvSpPr/>
            <p:nvPr/>
          </p:nvSpPr>
          <p:spPr>
            <a:xfrm>
              <a:off x="2795385" y="4117018"/>
              <a:ext cx="374535" cy="374535"/>
            </a:xfrm>
            <a:prstGeom prst="donut">
              <a:avLst>
                <a:gd name="adj" fmla="val 218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5C646A8-8ADB-B950-5683-D70673E0441F}"/>
              </a:ext>
            </a:extLst>
          </p:cNvPr>
          <p:cNvGrpSpPr/>
          <p:nvPr/>
        </p:nvGrpSpPr>
        <p:grpSpPr>
          <a:xfrm>
            <a:off x="6852078" y="3175818"/>
            <a:ext cx="2493818" cy="2493818"/>
            <a:chOff x="1736436" y="3047999"/>
            <a:chExt cx="2493818" cy="2493818"/>
          </a:xfrm>
        </p:grpSpPr>
        <p:sp>
          <p:nvSpPr>
            <p:cNvPr id="42" name="Circle: Hollow 41">
              <a:extLst>
                <a:ext uri="{FF2B5EF4-FFF2-40B4-BE49-F238E27FC236}">
                  <a16:creationId xmlns:a16="http://schemas.microsoft.com/office/drawing/2014/main" id="{D61DF31A-A732-AB1D-DDEC-78F2EA60766E}"/>
                </a:ext>
              </a:extLst>
            </p:cNvPr>
            <p:cNvSpPr/>
            <p:nvPr/>
          </p:nvSpPr>
          <p:spPr>
            <a:xfrm>
              <a:off x="1736436" y="3047999"/>
              <a:ext cx="2493818" cy="2493818"/>
            </a:xfrm>
            <a:prstGeom prst="donut">
              <a:avLst>
                <a:gd name="adj" fmla="val 31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43" name="Circle: Hollow 42">
              <a:extLst>
                <a:ext uri="{FF2B5EF4-FFF2-40B4-BE49-F238E27FC236}">
                  <a16:creationId xmlns:a16="http://schemas.microsoft.com/office/drawing/2014/main" id="{78BF2250-FEB9-0E38-30AC-26A4077CBF25}"/>
                </a:ext>
              </a:extLst>
            </p:cNvPr>
            <p:cNvSpPr/>
            <p:nvPr/>
          </p:nvSpPr>
          <p:spPr>
            <a:xfrm>
              <a:off x="1862513" y="3174075"/>
              <a:ext cx="2246284" cy="2246286"/>
            </a:xfrm>
            <a:prstGeom prst="donut">
              <a:avLst>
                <a:gd name="adj" fmla="val 679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49923A6-F749-35E2-410C-2C3857BF9095}"/>
                </a:ext>
              </a:extLst>
            </p:cNvPr>
            <p:cNvSpPr/>
            <p:nvPr/>
          </p:nvSpPr>
          <p:spPr>
            <a:xfrm>
              <a:off x="2942705" y="3300294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DEF2E41-FF78-2D02-3F96-97091C099710}"/>
                </a:ext>
              </a:extLst>
            </p:cNvPr>
            <p:cNvSpPr/>
            <p:nvPr/>
          </p:nvSpPr>
          <p:spPr>
            <a:xfrm rot="1800000">
              <a:off x="2942705" y="3291840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6B1E495-69A2-157E-61AA-6CAAF74A3936}"/>
                </a:ext>
              </a:extLst>
            </p:cNvPr>
            <p:cNvSpPr/>
            <p:nvPr/>
          </p:nvSpPr>
          <p:spPr>
            <a:xfrm rot="5400000">
              <a:off x="2942705" y="3291840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AEEFA7AB-F254-E835-C577-936CF1F9CFB5}"/>
                </a:ext>
              </a:extLst>
            </p:cNvPr>
            <p:cNvSpPr/>
            <p:nvPr/>
          </p:nvSpPr>
          <p:spPr>
            <a:xfrm rot="3600000">
              <a:off x="2942707" y="3300294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1282CCC-E4E0-CD61-321D-B414340DAA8A}"/>
                </a:ext>
              </a:extLst>
            </p:cNvPr>
            <p:cNvSpPr/>
            <p:nvPr/>
          </p:nvSpPr>
          <p:spPr>
            <a:xfrm rot="7200000">
              <a:off x="2942709" y="3308748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C5C27F08-5C16-1B48-7E33-023E623DC904}"/>
                </a:ext>
              </a:extLst>
            </p:cNvPr>
            <p:cNvSpPr/>
            <p:nvPr/>
          </p:nvSpPr>
          <p:spPr>
            <a:xfrm rot="9000000">
              <a:off x="2942711" y="3317202"/>
              <a:ext cx="81280" cy="20116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902E607-1C1A-E750-4B1F-6CA78430C543}"/>
                </a:ext>
              </a:extLst>
            </p:cNvPr>
            <p:cNvSpPr/>
            <p:nvPr/>
          </p:nvSpPr>
          <p:spPr>
            <a:xfrm>
              <a:off x="2858885" y="4181674"/>
              <a:ext cx="248920" cy="248920"/>
            </a:xfrm>
            <a:prstGeom prst="ellipse">
              <a:avLst/>
            </a:prstGeom>
            <a:solidFill>
              <a:srgbClr val="F455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1" name="Circle: Hollow 50">
              <a:extLst>
                <a:ext uri="{FF2B5EF4-FFF2-40B4-BE49-F238E27FC236}">
                  <a16:creationId xmlns:a16="http://schemas.microsoft.com/office/drawing/2014/main" id="{7E55AD4F-D445-5BED-B0BA-4526E25F1423}"/>
                </a:ext>
              </a:extLst>
            </p:cNvPr>
            <p:cNvSpPr/>
            <p:nvPr/>
          </p:nvSpPr>
          <p:spPr>
            <a:xfrm>
              <a:off x="2795385" y="4117018"/>
              <a:ext cx="374535" cy="374535"/>
            </a:xfrm>
            <a:prstGeom prst="donut">
              <a:avLst>
                <a:gd name="adj" fmla="val 218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</p:grpSp>
      <p:sp>
        <p:nvSpPr>
          <p:cNvPr id="53" name="Circle: Hollow 52">
            <a:extLst>
              <a:ext uri="{FF2B5EF4-FFF2-40B4-BE49-F238E27FC236}">
                <a16:creationId xmlns:a16="http://schemas.microsoft.com/office/drawing/2014/main" id="{2132B629-A8D4-B7FA-D5AA-385486D6BA75}"/>
              </a:ext>
            </a:extLst>
          </p:cNvPr>
          <p:cNvSpPr/>
          <p:nvPr/>
        </p:nvSpPr>
        <p:spPr>
          <a:xfrm>
            <a:off x="5663060" y="4200545"/>
            <a:ext cx="531190" cy="531190"/>
          </a:xfrm>
          <a:prstGeom prst="donut">
            <a:avLst>
              <a:gd name="adj" fmla="val 1109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403477A-0F1A-51A7-42D7-0D91377FD3FC}"/>
              </a:ext>
            </a:extLst>
          </p:cNvPr>
          <p:cNvSpPr/>
          <p:nvPr/>
        </p:nvSpPr>
        <p:spPr>
          <a:xfrm rot="5400000">
            <a:off x="5261220" y="4068202"/>
            <a:ext cx="81280" cy="7653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4990E643-E5E3-B73F-F6BF-5ECEEAD7FB28}"/>
              </a:ext>
            </a:extLst>
          </p:cNvPr>
          <p:cNvSpPr/>
          <p:nvPr/>
        </p:nvSpPr>
        <p:spPr>
          <a:xfrm rot="3442895">
            <a:off x="6532718" y="2785652"/>
            <a:ext cx="1283647" cy="998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16EA3896-11CF-B45C-98A7-F6406E807967}"/>
              </a:ext>
            </a:extLst>
          </p:cNvPr>
          <p:cNvSpPr/>
          <p:nvPr/>
        </p:nvSpPr>
        <p:spPr>
          <a:xfrm rot="3387833">
            <a:off x="3916279" y="3329166"/>
            <a:ext cx="2581704" cy="998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7697514-EFE4-3D83-3FE1-0F1EF85C4AAB}"/>
              </a:ext>
            </a:extLst>
          </p:cNvPr>
          <p:cNvSpPr/>
          <p:nvPr/>
        </p:nvSpPr>
        <p:spPr>
          <a:xfrm rot="5400000">
            <a:off x="5959124" y="1615018"/>
            <a:ext cx="81280" cy="2344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CF5B06DD-DDD9-86C1-5A93-2079FFFC7B01}"/>
              </a:ext>
            </a:extLst>
          </p:cNvPr>
          <p:cNvSpPr/>
          <p:nvPr/>
        </p:nvSpPr>
        <p:spPr>
          <a:xfrm rot="7172192">
            <a:off x="4233354" y="3067718"/>
            <a:ext cx="800405" cy="998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CEDC39C-C47E-98DB-CA73-DE6228E28974}"/>
              </a:ext>
            </a:extLst>
          </p:cNvPr>
          <p:cNvSpPr/>
          <p:nvPr/>
        </p:nvSpPr>
        <p:spPr>
          <a:xfrm rot="7374971">
            <a:off x="5674007" y="3513113"/>
            <a:ext cx="1899841" cy="9910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3A70C108-D33C-E093-172F-70955EA7BA20}"/>
              </a:ext>
            </a:extLst>
          </p:cNvPr>
          <p:cNvSpPr/>
          <p:nvPr/>
        </p:nvSpPr>
        <p:spPr>
          <a:xfrm rot="10800000">
            <a:off x="6453366" y="2254208"/>
            <a:ext cx="800405" cy="998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3" name="Arc 62">
            <a:extLst>
              <a:ext uri="{FF2B5EF4-FFF2-40B4-BE49-F238E27FC236}">
                <a16:creationId xmlns:a16="http://schemas.microsoft.com/office/drawing/2014/main" id="{9E9D1445-4AE0-831F-1174-A3AA0FC75748}"/>
              </a:ext>
            </a:extLst>
          </p:cNvPr>
          <p:cNvSpPr/>
          <p:nvPr/>
        </p:nvSpPr>
        <p:spPr>
          <a:xfrm rot="21409821">
            <a:off x="6864385" y="2304346"/>
            <a:ext cx="581047" cy="461254"/>
          </a:xfrm>
          <a:prstGeom prst="arc">
            <a:avLst>
              <a:gd name="adj1" fmla="val 16200000"/>
              <a:gd name="adj2" fmla="val 223202"/>
            </a:avLst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FF6A94C-2B64-BF75-9DC4-81F21E0711BF}"/>
              </a:ext>
            </a:extLst>
          </p:cNvPr>
          <p:cNvSpPr/>
          <p:nvPr/>
        </p:nvSpPr>
        <p:spPr>
          <a:xfrm>
            <a:off x="4116873" y="2124007"/>
            <a:ext cx="1090258" cy="335584"/>
          </a:xfrm>
          <a:custGeom>
            <a:avLst/>
            <a:gdLst>
              <a:gd name="connsiteX0" fmla="*/ 541172 w 1090258"/>
              <a:gd name="connsiteY0" fmla="*/ 0 h 335584"/>
              <a:gd name="connsiteX1" fmla="*/ 546112 w 1090258"/>
              <a:gd name="connsiteY1" fmla="*/ 12445 h 335584"/>
              <a:gd name="connsiteX2" fmla="*/ 790384 w 1090258"/>
              <a:gd name="connsiteY2" fmla="*/ 106191 h 335584"/>
              <a:gd name="connsiteX3" fmla="*/ 987786 w 1090258"/>
              <a:gd name="connsiteY3" fmla="*/ 102698 h 335584"/>
              <a:gd name="connsiteX4" fmla="*/ 1020883 w 1090258"/>
              <a:gd name="connsiteY4" fmla="*/ 90185 h 335584"/>
              <a:gd name="connsiteX5" fmla="*/ 1047419 w 1090258"/>
              <a:gd name="connsiteY5" fmla="*/ 102309 h 335584"/>
              <a:gd name="connsiteX6" fmla="*/ 1090258 w 1090258"/>
              <a:gd name="connsiteY6" fmla="*/ 167669 h 335584"/>
              <a:gd name="connsiteX7" fmla="*/ 545129 w 1090258"/>
              <a:gd name="connsiteY7" fmla="*/ 335584 h 335584"/>
              <a:gd name="connsiteX8" fmla="*/ 0 w 1090258"/>
              <a:gd name="connsiteY8" fmla="*/ 167669 h 335584"/>
              <a:gd name="connsiteX9" fmla="*/ 332941 w 1090258"/>
              <a:gd name="connsiteY9" fmla="*/ 12950 h 335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0258" h="335584">
                <a:moveTo>
                  <a:pt x="541172" y="0"/>
                </a:moveTo>
                <a:lnTo>
                  <a:pt x="546112" y="12445"/>
                </a:lnTo>
                <a:cubicBezTo>
                  <a:pt x="582985" y="53474"/>
                  <a:pt x="676989" y="91243"/>
                  <a:pt x="790384" y="106191"/>
                </a:cubicBezTo>
                <a:cubicBezTo>
                  <a:pt x="865981" y="116157"/>
                  <a:pt x="935882" y="114092"/>
                  <a:pt x="987786" y="102698"/>
                </a:cubicBezTo>
                <a:lnTo>
                  <a:pt x="1020883" y="90185"/>
                </a:lnTo>
                <a:lnTo>
                  <a:pt x="1047419" y="102309"/>
                </a:lnTo>
                <a:cubicBezTo>
                  <a:pt x="1075004" y="122398"/>
                  <a:pt x="1090258" y="144485"/>
                  <a:pt x="1090258" y="167669"/>
                </a:cubicBezTo>
                <a:cubicBezTo>
                  <a:pt x="1090258" y="260406"/>
                  <a:pt x="846195" y="335584"/>
                  <a:pt x="545129" y="335584"/>
                </a:cubicBezTo>
                <a:cubicBezTo>
                  <a:pt x="244063" y="335584"/>
                  <a:pt x="0" y="260406"/>
                  <a:pt x="0" y="167669"/>
                </a:cubicBezTo>
                <a:cubicBezTo>
                  <a:pt x="0" y="98116"/>
                  <a:pt x="137286" y="38441"/>
                  <a:pt x="332941" y="129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6E535FE-0AE5-B489-E2E8-B39A491BF5DF}"/>
              </a:ext>
            </a:extLst>
          </p:cNvPr>
          <p:cNvGrpSpPr/>
          <p:nvPr/>
        </p:nvGrpSpPr>
        <p:grpSpPr>
          <a:xfrm>
            <a:off x="2493521" y="2088261"/>
            <a:ext cx="6852375" cy="3581375"/>
            <a:chOff x="2493521" y="2088262"/>
            <a:chExt cx="6852375" cy="3581375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181FCF76-DD79-B4CD-1979-072643A30A1E}"/>
                </a:ext>
              </a:extLst>
            </p:cNvPr>
            <p:cNvGrpSpPr/>
            <p:nvPr/>
          </p:nvGrpSpPr>
          <p:grpSpPr>
            <a:xfrm>
              <a:off x="2493521" y="3175819"/>
              <a:ext cx="2493818" cy="2493818"/>
              <a:chOff x="1736436" y="3047999"/>
              <a:chExt cx="2493818" cy="2493818"/>
            </a:xfrm>
          </p:grpSpPr>
          <p:sp>
            <p:nvSpPr>
              <p:cNvPr id="91" name="Circle: Hollow 90">
                <a:extLst>
                  <a:ext uri="{FF2B5EF4-FFF2-40B4-BE49-F238E27FC236}">
                    <a16:creationId xmlns:a16="http://schemas.microsoft.com/office/drawing/2014/main" id="{CEACE3D6-6005-593A-81D1-333E2F87F61B}"/>
                  </a:ext>
                </a:extLst>
              </p:cNvPr>
              <p:cNvSpPr/>
              <p:nvPr/>
            </p:nvSpPr>
            <p:spPr>
              <a:xfrm>
                <a:off x="1736436" y="3047999"/>
                <a:ext cx="2493818" cy="2493818"/>
              </a:xfrm>
              <a:prstGeom prst="donut">
                <a:avLst>
                  <a:gd name="adj" fmla="val 31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Circle: Hollow 91">
                <a:extLst>
                  <a:ext uri="{FF2B5EF4-FFF2-40B4-BE49-F238E27FC236}">
                    <a16:creationId xmlns:a16="http://schemas.microsoft.com/office/drawing/2014/main" id="{EEC81CDE-7AB2-9725-2DAD-6D8C8E5489F0}"/>
                  </a:ext>
                </a:extLst>
              </p:cNvPr>
              <p:cNvSpPr/>
              <p:nvPr/>
            </p:nvSpPr>
            <p:spPr>
              <a:xfrm>
                <a:off x="1862513" y="3174075"/>
                <a:ext cx="2246284" cy="2246286"/>
              </a:xfrm>
              <a:prstGeom prst="donut">
                <a:avLst>
                  <a:gd name="adj" fmla="val 679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0909B9E7-DAF8-9D49-D417-0D3FB147CA06}"/>
                  </a:ext>
                </a:extLst>
              </p:cNvPr>
              <p:cNvSpPr/>
              <p:nvPr/>
            </p:nvSpPr>
            <p:spPr>
              <a:xfrm>
                <a:off x="2942705" y="3300294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5878344A-6D8E-8F67-F113-4F4194B2B0DC}"/>
                  </a:ext>
                </a:extLst>
              </p:cNvPr>
              <p:cNvSpPr/>
              <p:nvPr/>
            </p:nvSpPr>
            <p:spPr>
              <a:xfrm rot="1800000">
                <a:off x="2942705" y="3291840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7DE444A1-5EB7-E5C1-04C2-07C2A2C0AADE}"/>
                  </a:ext>
                </a:extLst>
              </p:cNvPr>
              <p:cNvSpPr/>
              <p:nvPr/>
            </p:nvSpPr>
            <p:spPr>
              <a:xfrm rot="5400000">
                <a:off x="2942705" y="3291840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13B46B3-7956-4988-0390-CD90ED1265C2}"/>
                  </a:ext>
                </a:extLst>
              </p:cNvPr>
              <p:cNvSpPr/>
              <p:nvPr/>
            </p:nvSpPr>
            <p:spPr>
              <a:xfrm rot="3600000">
                <a:off x="2942707" y="3300294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339C1889-46D3-B829-CFBB-7F2669D61F39}"/>
                  </a:ext>
                </a:extLst>
              </p:cNvPr>
              <p:cNvSpPr/>
              <p:nvPr/>
            </p:nvSpPr>
            <p:spPr>
              <a:xfrm rot="7200000">
                <a:off x="2942709" y="3308748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66589E75-922D-1DCE-65D8-80F4F237F6D2}"/>
                  </a:ext>
                </a:extLst>
              </p:cNvPr>
              <p:cNvSpPr/>
              <p:nvPr/>
            </p:nvSpPr>
            <p:spPr>
              <a:xfrm rot="9000000">
                <a:off x="2942711" y="3317202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9965BBE6-A500-6308-74C9-A4982DC059D0}"/>
                  </a:ext>
                </a:extLst>
              </p:cNvPr>
              <p:cNvSpPr/>
              <p:nvPr/>
            </p:nvSpPr>
            <p:spPr>
              <a:xfrm>
                <a:off x="2858885" y="4181674"/>
                <a:ext cx="248920" cy="248920"/>
              </a:xfrm>
              <a:prstGeom prst="ellipse">
                <a:avLst/>
              </a:prstGeom>
              <a:solidFill>
                <a:srgbClr val="F4552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0" name="Circle: Hollow 99">
                <a:extLst>
                  <a:ext uri="{FF2B5EF4-FFF2-40B4-BE49-F238E27FC236}">
                    <a16:creationId xmlns:a16="http://schemas.microsoft.com/office/drawing/2014/main" id="{CE0E0C68-49BD-BECB-7ED3-200943FCB655}"/>
                  </a:ext>
                </a:extLst>
              </p:cNvPr>
              <p:cNvSpPr/>
              <p:nvPr/>
            </p:nvSpPr>
            <p:spPr>
              <a:xfrm>
                <a:off x="2795385" y="4117018"/>
                <a:ext cx="374535" cy="374535"/>
              </a:xfrm>
              <a:prstGeom prst="donut">
                <a:avLst>
                  <a:gd name="adj" fmla="val 2186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CEA4D78B-3A5F-B7E9-165D-1A23B36265C8}"/>
                </a:ext>
              </a:extLst>
            </p:cNvPr>
            <p:cNvGrpSpPr/>
            <p:nvPr/>
          </p:nvGrpSpPr>
          <p:grpSpPr>
            <a:xfrm>
              <a:off x="6852078" y="3175818"/>
              <a:ext cx="2493818" cy="2493818"/>
              <a:chOff x="1736436" y="3047999"/>
              <a:chExt cx="2493818" cy="2493818"/>
            </a:xfrm>
          </p:grpSpPr>
          <p:sp>
            <p:nvSpPr>
              <p:cNvPr id="81" name="Circle: Hollow 80">
                <a:extLst>
                  <a:ext uri="{FF2B5EF4-FFF2-40B4-BE49-F238E27FC236}">
                    <a16:creationId xmlns:a16="http://schemas.microsoft.com/office/drawing/2014/main" id="{5E6CEA2E-4B0F-7637-D7B4-CDB4ADCDC907}"/>
                  </a:ext>
                </a:extLst>
              </p:cNvPr>
              <p:cNvSpPr/>
              <p:nvPr/>
            </p:nvSpPr>
            <p:spPr>
              <a:xfrm>
                <a:off x="1736436" y="3047999"/>
                <a:ext cx="2493818" cy="2493818"/>
              </a:xfrm>
              <a:prstGeom prst="donut">
                <a:avLst>
                  <a:gd name="adj" fmla="val 31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Circle: Hollow 81">
                <a:extLst>
                  <a:ext uri="{FF2B5EF4-FFF2-40B4-BE49-F238E27FC236}">
                    <a16:creationId xmlns:a16="http://schemas.microsoft.com/office/drawing/2014/main" id="{4E1E3A91-C751-E462-3506-4F1201C6DC34}"/>
                  </a:ext>
                </a:extLst>
              </p:cNvPr>
              <p:cNvSpPr/>
              <p:nvPr/>
            </p:nvSpPr>
            <p:spPr>
              <a:xfrm>
                <a:off x="1862513" y="3174075"/>
                <a:ext cx="2246284" cy="2246286"/>
              </a:xfrm>
              <a:prstGeom prst="donut">
                <a:avLst>
                  <a:gd name="adj" fmla="val 679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961F5AA-161A-AEE0-2618-509351B9BE3A}"/>
                  </a:ext>
                </a:extLst>
              </p:cNvPr>
              <p:cNvSpPr/>
              <p:nvPr/>
            </p:nvSpPr>
            <p:spPr>
              <a:xfrm>
                <a:off x="2942705" y="3300294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AA01F5E0-DF5D-9F60-2B79-789EAF552A81}"/>
                  </a:ext>
                </a:extLst>
              </p:cNvPr>
              <p:cNvSpPr/>
              <p:nvPr/>
            </p:nvSpPr>
            <p:spPr>
              <a:xfrm rot="1800000">
                <a:off x="2942705" y="3291840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686CF487-309E-F7E2-DFD2-F358D98EC9F1}"/>
                  </a:ext>
                </a:extLst>
              </p:cNvPr>
              <p:cNvSpPr/>
              <p:nvPr/>
            </p:nvSpPr>
            <p:spPr>
              <a:xfrm rot="5400000">
                <a:off x="2942705" y="3291840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91C6CFC9-884F-E32F-10B8-B3CEBAE10687}"/>
                  </a:ext>
                </a:extLst>
              </p:cNvPr>
              <p:cNvSpPr/>
              <p:nvPr/>
            </p:nvSpPr>
            <p:spPr>
              <a:xfrm rot="3600000">
                <a:off x="2942707" y="3300294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AA8F1F00-00B0-C409-B874-6060A6DF5F47}"/>
                  </a:ext>
                </a:extLst>
              </p:cNvPr>
              <p:cNvSpPr/>
              <p:nvPr/>
            </p:nvSpPr>
            <p:spPr>
              <a:xfrm rot="7200000">
                <a:off x="2942709" y="3308748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34B778A6-93E7-1915-A106-C4D404D298A3}"/>
                  </a:ext>
                </a:extLst>
              </p:cNvPr>
              <p:cNvSpPr/>
              <p:nvPr/>
            </p:nvSpPr>
            <p:spPr>
              <a:xfrm rot="9000000">
                <a:off x="2942711" y="3317202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5A553130-31A1-7175-D099-D4B5CFA580C3}"/>
                  </a:ext>
                </a:extLst>
              </p:cNvPr>
              <p:cNvSpPr/>
              <p:nvPr/>
            </p:nvSpPr>
            <p:spPr>
              <a:xfrm>
                <a:off x="2858885" y="4181674"/>
                <a:ext cx="248920" cy="248920"/>
              </a:xfrm>
              <a:prstGeom prst="ellipse">
                <a:avLst/>
              </a:prstGeom>
              <a:solidFill>
                <a:srgbClr val="F4552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90" name="Circle: Hollow 89">
                <a:extLst>
                  <a:ext uri="{FF2B5EF4-FFF2-40B4-BE49-F238E27FC236}">
                    <a16:creationId xmlns:a16="http://schemas.microsoft.com/office/drawing/2014/main" id="{C8A27224-7611-BD2A-E1DC-948742C8AAE5}"/>
                  </a:ext>
                </a:extLst>
              </p:cNvPr>
              <p:cNvSpPr/>
              <p:nvPr/>
            </p:nvSpPr>
            <p:spPr>
              <a:xfrm>
                <a:off x="2795385" y="4117018"/>
                <a:ext cx="374535" cy="374535"/>
              </a:xfrm>
              <a:prstGeom prst="donut">
                <a:avLst>
                  <a:gd name="adj" fmla="val 2186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1" name="Circle: Hollow 70">
              <a:extLst>
                <a:ext uri="{FF2B5EF4-FFF2-40B4-BE49-F238E27FC236}">
                  <a16:creationId xmlns:a16="http://schemas.microsoft.com/office/drawing/2014/main" id="{1271BB2D-BA40-FD46-76DF-9C56D57CC24B}"/>
                </a:ext>
              </a:extLst>
            </p:cNvPr>
            <p:cNvSpPr/>
            <p:nvPr/>
          </p:nvSpPr>
          <p:spPr>
            <a:xfrm>
              <a:off x="5663060" y="4200545"/>
              <a:ext cx="531190" cy="531190"/>
            </a:xfrm>
            <a:prstGeom prst="donut">
              <a:avLst>
                <a:gd name="adj" fmla="val 1109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4F75CA9-84D4-425E-EAC7-5DF9010354DF}"/>
                </a:ext>
              </a:extLst>
            </p:cNvPr>
            <p:cNvSpPr/>
            <p:nvPr/>
          </p:nvSpPr>
          <p:spPr>
            <a:xfrm rot="5400000">
              <a:off x="5261220" y="4068202"/>
              <a:ext cx="81280" cy="765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EC8F7EEF-75E1-3875-5FBC-55A26DBACF01}"/>
                </a:ext>
              </a:extLst>
            </p:cNvPr>
            <p:cNvSpPr/>
            <p:nvPr/>
          </p:nvSpPr>
          <p:spPr>
            <a:xfrm rot="3442895">
              <a:off x="6532718" y="2785652"/>
              <a:ext cx="1283647" cy="99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4" name="Rectangle: Rounded Corners 73">
              <a:extLst>
                <a:ext uri="{FF2B5EF4-FFF2-40B4-BE49-F238E27FC236}">
                  <a16:creationId xmlns:a16="http://schemas.microsoft.com/office/drawing/2014/main" id="{49D7A73F-79EE-96C8-5232-3F1EAA0E41A8}"/>
                </a:ext>
              </a:extLst>
            </p:cNvPr>
            <p:cNvSpPr/>
            <p:nvPr/>
          </p:nvSpPr>
          <p:spPr>
            <a:xfrm rot="3387833">
              <a:off x="3916279" y="3329166"/>
              <a:ext cx="2581704" cy="99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B44D4B97-EE6B-96B6-F90A-B385346A338F}"/>
                </a:ext>
              </a:extLst>
            </p:cNvPr>
            <p:cNvSpPr/>
            <p:nvPr/>
          </p:nvSpPr>
          <p:spPr>
            <a:xfrm rot="5400000">
              <a:off x="5959124" y="1615018"/>
              <a:ext cx="81280" cy="2344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02FD7D3B-30D1-ADDE-D779-70D9BF703B03}"/>
                </a:ext>
              </a:extLst>
            </p:cNvPr>
            <p:cNvSpPr/>
            <p:nvPr/>
          </p:nvSpPr>
          <p:spPr>
            <a:xfrm rot="7172192">
              <a:off x="4233354" y="3067718"/>
              <a:ext cx="800405" cy="99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F6B1FCE6-150B-8E15-5974-1EA30D313F3B}"/>
                </a:ext>
              </a:extLst>
            </p:cNvPr>
            <p:cNvSpPr/>
            <p:nvPr/>
          </p:nvSpPr>
          <p:spPr>
            <a:xfrm rot="7374971">
              <a:off x="5674007" y="3513113"/>
              <a:ext cx="1899841" cy="991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D78DA2C7-0873-4168-2303-0A56D18B935D}"/>
                </a:ext>
              </a:extLst>
            </p:cNvPr>
            <p:cNvSpPr/>
            <p:nvPr/>
          </p:nvSpPr>
          <p:spPr>
            <a:xfrm rot="10800000">
              <a:off x="6453366" y="2254208"/>
              <a:ext cx="800405" cy="99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9" name="Arc 78">
              <a:extLst>
                <a:ext uri="{FF2B5EF4-FFF2-40B4-BE49-F238E27FC236}">
                  <a16:creationId xmlns:a16="http://schemas.microsoft.com/office/drawing/2014/main" id="{C32839A6-C9C1-4724-995A-427BEDBFB5D5}"/>
                </a:ext>
              </a:extLst>
            </p:cNvPr>
            <p:cNvSpPr/>
            <p:nvPr/>
          </p:nvSpPr>
          <p:spPr>
            <a:xfrm rot="21409821">
              <a:off x="6864385" y="2304346"/>
              <a:ext cx="581047" cy="461254"/>
            </a:xfrm>
            <a:prstGeom prst="arc">
              <a:avLst>
                <a:gd name="adj1" fmla="val 16200000"/>
                <a:gd name="adj2" fmla="val 223202"/>
              </a:avLst>
            </a:prstGeom>
            <a:ln w="1016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BC67CC6D-BEF8-100C-115D-4A8BE36E8B0D}"/>
                </a:ext>
              </a:extLst>
            </p:cNvPr>
            <p:cNvSpPr/>
            <p:nvPr/>
          </p:nvSpPr>
          <p:spPr>
            <a:xfrm>
              <a:off x="4116873" y="2124007"/>
              <a:ext cx="1090258" cy="335584"/>
            </a:xfrm>
            <a:custGeom>
              <a:avLst/>
              <a:gdLst>
                <a:gd name="connsiteX0" fmla="*/ 541172 w 1090258"/>
                <a:gd name="connsiteY0" fmla="*/ 0 h 335584"/>
                <a:gd name="connsiteX1" fmla="*/ 546112 w 1090258"/>
                <a:gd name="connsiteY1" fmla="*/ 12445 h 335584"/>
                <a:gd name="connsiteX2" fmla="*/ 790384 w 1090258"/>
                <a:gd name="connsiteY2" fmla="*/ 106191 h 335584"/>
                <a:gd name="connsiteX3" fmla="*/ 987786 w 1090258"/>
                <a:gd name="connsiteY3" fmla="*/ 102698 h 335584"/>
                <a:gd name="connsiteX4" fmla="*/ 1020883 w 1090258"/>
                <a:gd name="connsiteY4" fmla="*/ 90185 h 335584"/>
                <a:gd name="connsiteX5" fmla="*/ 1047419 w 1090258"/>
                <a:gd name="connsiteY5" fmla="*/ 102309 h 335584"/>
                <a:gd name="connsiteX6" fmla="*/ 1090258 w 1090258"/>
                <a:gd name="connsiteY6" fmla="*/ 167669 h 335584"/>
                <a:gd name="connsiteX7" fmla="*/ 545129 w 1090258"/>
                <a:gd name="connsiteY7" fmla="*/ 335584 h 335584"/>
                <a:gd name="connsiteX8" fmla="*/ 0 w 1090258"/>
                <a:gd name="connsiteY8" fmla="*/ 167669 h 335584"/>
                <a:gd name="connsiteX9" fmla="*/ 332941 w 1090258"/>
                <a:gd name="connsiteY9" fmla="*/ 12950 h 33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0258" h="335584">
                  <a:moveTo>
                    <a:pt x="541172" y="0"/>
                  </a:moveTo>
                  <a:lnTo>
                    <a:pt x="546112" y="12445"/>
                  </a:lnTo>
                  <a:cubicBezTo>
                    <a:pt x="582985" y="53474"/>
                    <a:pt x="676989" y="91243"/>
                    <a:pt x="790384" y="106191"/>
                  </a:cubicBezTo>
                  <a:cubicBezTo>
                    <a:pt x="865981" y="116157"/>
                    <a:pt x="935882" y="114092"/>
                    <a:pt x="987786" y="102698"/>
                  </a:cubicBezTo>
                  <a:lnTo>
                    <a:pt x="1020883" y="90185"/>
                  </a:lnTo>
                  <a:lnTo>
                    <a:pt x="1047419" y="102309"/>
                  </a:lnTo>
                  <a:cubicBezTo>
                    <a:pt x="1075004" y="122398"/>
                    <a:pt x="1090258" y="144485"/>
                    <a:pt x="1090258" y="167669"/>
                  </a:cubicBezTo>
                  <a:cubicBezTo>
                    <a:pt x="1090258" y="260406"/>
                    <a:pt x="846195" y="335584"/>
                    <a:pt x="545129" y="335584"/>
                  </a:cubicBezTo>
                  <a:cubicBezTo>
                    <a:pt x="244063" y="335584"/>
                    <a:pt x="0" y="260406"/>
                    <a:pt x="0" y="167669"/>
                  </a:cubicBezTo>
                  <a:cubicBezTo>
                    <a:pt x="0" y="98116"/>
                    <a:pt x="137286" y="38441"/>
                    <a:pt x="332941" y="129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8947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3" grpId="0" animBg="1"/>
      <p:bldP spid="6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CE13EB-A1C5-3D68-5F6E-AD94BA6E6B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0493" y="9830"/>
            <a:ext cx="5761507" cy="683834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1015D7-7068-5517-9461-868210B6C1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104" y="3096490"/>
            <a:ext cx="5014913" cy="1524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56B0016-54DA-7037-97A5-E992AF51527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4260273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Results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8363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36F7E5D-AB7D-E956-EDC1-1F14B06C1AB9}"/>
              </a:ext>
            </a:extLst>
          </p:cNvPr>
          <p:cNvSpPr/>
          <p:nvPr/>
        </p:nvSpPr>
        <p:spPr>
          <a:xfrm>
            <a:off x="954080" y="1919515"/>
            <a:ext cx="2856322" cy="4415775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C1037339-2CEF-6224-F182-2FC04681D6B7}"/>
              </a:ext>
            </a:extLst>
          </p:cNvPr>
          <p:cNvSpPr/>
          <p:nvPr/>
        </p:nvSpPr>
        <p:spPr>
          <a:xfrm>
            <a:off x="907547" y="1919516"/>
            <a:ext cx="2856322" cy="44157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544AD5-D0AF-8D1E-9454-AB04CE6452CC}"/>
              </a:ext>
            </a:extLst>
          </p:cNvPr>
          <p:cNvSpPr txBox="1"/>
          <p:nvPr/>
        </p:nvSpPr>
        <p:spPr>
          <a:xfrm>
            <a:off x="1086848" y="2294986"/>
            <a:ext cx="2421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latin typeface="Montserrat" pitchFamily="2" charset="0"/>
              </a:rPr>
              <a:t>Downtime maintenance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CB141E8-FC03-9376-5F8F-A7A36CCEB1B3}"/>
              </a:ext>
            </a:extLst>
          </p:cNvPr>
          <p:cNvSpPr txBox="1"/>
          <p:nvPr/>
        </p:nvSpPr>
        <p:spPr>
          <a:xfrm>
            <a:off x="4641570" y="2294988"/>
            <a:ext cx="2908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Montserrat" pitchFamily="2" charset="0"/>
              </a:rPr>
              <a:t>Customer-centred Services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D01CDB0-D118-B657-FC39-484A2C4C9F83}"/>
              </a:ext>
            </a:extLst>
          </p:cNvPr>
          <p:cNvSpPr txBox="1"/>
          <p:nvPr/>
        </p:nvSpPr>
        <p:spPr>
          <a:xfrm>
            <a:off x="1000614" y="3501453"/>
            <a:ext cx="28563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ontserrat" pitchFamily="2" charset="0"/>
              </a:rPr>
              <a:t>Schedule repairs, inspections, and cleaning during low-demand periods to minimize disruptions and ensure upkeep</a:t>
            </a:r>
            <a:endParaRPr lang="en-IN" sz="2000" dirty="0">
              <a:latin typeface="Montserrat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5072D6-E70D-BC7F-19BB-3C3B1A56AF15}"/>
              </a:ext>
            </a:extLst>
          </p:cNvPr>
          <p:cNvSpPr txBox="1"/>
          <p:nvPr/>
        </p:nvSpPr>
        <p:spPr>
          <a:xfrm>
            <a:off x="4757489" y="3501457"/>
            <a:ext cx="26770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Montserrat" pitchFamily="2" charset="0"/>
              </a:rPr>
              <a:t>Includes order tacking, product configuration and customization as well as security/trust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D7F62-DEF4-A476-BADA-0CBE9D52CB55}"/>
              </a:ext>
            </a:extLst>
          </p:cNvPr>
          <p:cNvSpPr txBox="1"/>
          <p:nvPr/>
        </p:nvSpPr>
        <p:spPr>
          <a:xfrm>
            <a:off x="8642221" y="2294987"/>
            <a:ext cx="2421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Montserrat" pitchFamily="2" charset="0"/>
              </a:rPr>
              <a:t>Value-added Services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130E5D-DCDB-57F5-B3C5-13091D613896}"/>
              </a:ext>
            </a:extLst>
          </p:cNvPr>
          <p:cNvSpPr txBox="1"/>
          <p:nvPr/>
        </p:nvSpPr>
        <p:spPr>
          <a:xfrm>
            <a:off x="8514366" y="3501453"/>
            <a:ext cx="26770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Montserrat" pitchFamily="2" charset="0"/>
              </a:rPr>
              <a:t>These are extra services such as online auctions and online training and education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3490CCD-9832-70AE-7DC1-DE310C5ABB8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Solution for chartered bike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35354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36F7E5D-AB7D-E956-EDC1-1F14B06C1AB9}"/>
              </a:ext>
            </a:extLst>
          </p:cNvPr>
          <p:cNvSpPr/>
          <p:nvPr/>
        </p:nvSpPr>
        <p:spPr>
          <a:xfrm>
            <a:off x="4669627" y="1919516"/>
            <a:ext cx="2856322" cy="441577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C1037339-2CEF-6224-F182-2FC04681D6B7}"/>
              </a:ext>
            </a:extLst>
          </p:cNvPr>
          <p:cNvSpPr/>
          <p:nvPr/>
        </p:nvSpPr>
        <p:spPr>
          <a:xfrm>
            <a:off x="907547" y="1919516"/>
            <a:ext cx="2856322" cy="44157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544AD5-D0AF-8D1E-9454-AB04CE6452CC}"/>
              </a:ext>
            </a:extLst>
          </p:cNvPr>
          <p:cNvSpPr txBox="1"/>
          <p:nvPr/>
        </p:nvSpPr>
        <p:spPr>
          <a:xfrm>
            <a:off x="1086848" y="2294986"/>
            <a:ext cx="2421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latin typeface="Montserrat" pitchFamily="2" charset="0"/>
              </a:rPr>
              <a:t>Downtime maintenance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CB141E8-FC03-9376-5F8F-A7A36CCEB1B3}"/>
              </a:ext>
            </a:extLst>
          </p:cNvPr>
          <p:cNvSpPr txBox="1"/>
          <p:nvPr/>
        </p:nvSpPr>
        <p:spPr>
          <a:xfrm>
            <a:off x="4641570" y="2294988"/>
            <a:ext cx="2908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itchFamily="2" charset="0"/>
              </a:rPr>
              <a:t>Non-BRTS access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5072D6-E70D-BC7F-19BB-3C3B1A56AF15}"/>
              </a:ext>
            </a:extLst>
          </p:cNvPr>
          <p:cNvSpPr txBox="1"/>
          <p:nvPr/>
        </p:nvSpPr>
        <p:spPr>
          <a:xfrm>
            <a:off x="4694107" y="3501453"/>
            <a:ext cx="28563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ontserrat" pitchFamily="2" charset="0"/>
              </a:rPr>
              <a:t>Establish bike stations in areas where BRTS stations are impractical, improving access to distant locations for commuters</a:t>
            </a:r>
            <a:endParaRPr lang="en-IN" sz="2000" dirty="0">
              <a:latin typeface="Montserrat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D7F62-DEF4-A476-BADA-0CBE9D52CB55}"/>
              </a:ext>
            </a:extLst>
          </p:cNvPr>
          <p:cNvSpPr txBox="1"/>
          <p:nvPr/>
        </p:nvSpPr>
        <p:spPr>
          <a:xfrm>
            <a:off x="8642221" y="2294987"/>
            <a:ext cx="2421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Montserrat" pitchFamily="2" charset="0"/>
              </a:rPr>
              <a:t>Value-added Services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130E5D-DCDB-57F5-B3C5-13091D613896}"/>
              </a:ext>
            </a:extLst>
          </p:cNvPr>
          <p:cNvSpPr txBox="1"/>
          <p:nvPr/>
        </p:nvSpPr>
        <p:spPr>
          <a:xfrm>
            <a:off x="8514366" y="3501453"/>
            <a:ext cx="26770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Montserrat" pitchFamily="2" charset="0"/>
              </a:rPr>
              <a:t>These are extra services such as online auctions and online training and education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F542291-C673-938C-A7BC-EF3A0B6DC75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Solution for chartered bike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E105AB-EAD2-162C-3B2D-728EFB6CA85D}"/>
              </a:ext>
            </a:extLst>
          </p:cNvPr>
          <p:cNvSpPr txBox="1"/>
          <p:nvPr/>
        </p:nvSpPr>
        <p:spPr>
          <a:xfrm>
            <a:off x="1000614" y="3501453"/>
            <a:ext cx="28563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ontserrat" pitchFamily="2" charset="0"/>
              </a:rPr>
              <a:t>Schedule repairs, inspections, and cleaning during low-demand periods to minimize disruptions and ensure upkeep</a:t>
            </a:r>
            <a:endParaRPr lang="en-IN" sz="20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0972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946F9DA-5D2E-C0CB-A358-3107982B0F5E}"/>
              </a:ext>
            </a:extLst>
          </p:cNvPr>
          <p:cNvSpPr/>
          <p:nvPr/>
        </p:nvSpPr>
        <p:spPr>
          <a:xfrm>
            <a:off x="8431708" y="1919516"/>
            <a:ext cx="2856322" cy="441577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544AD5-D0AF-8D1E-9454-AB04CE6452CC}"/>
              </a:ext>
            </a:extLst>
          </p:cNvPr>
          <p:cNvSpPr txBox="1"/>
          <p:nvPr/>
        </p:nvSpPr>
        <p:spPr>
          <a:xfrm>
            <a:off x="1086848" y="2294986"/>
            <a:ext cx="2421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latin typeface="Montserrat" pitchFamily="2" charset="0"/>
              </a:rPr>
              <a:t>Downtime maintenance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306950E-AD4C-7234-1E9A-7075113CB0DF}"/>
              </a:ext>
            </a:extLst>
          </p:cNvPr>
          <p:cNvSpPr txBox="1"/>
          <p:nvPr/>
        </p:nvSpPr>
        <p:spPr>
          <a:xfrm>
            <a:off x="8547628" y="2294986"/>
            <a:ext cx="2728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itchFamily="2" charset="0"/>
              </a:rPr>
              <a:t>Incentive-driven program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CB141E8-FC03-9376-5F8F-A7A36CCEB1B3}"/>
              </a:ext>
            </a:extLst>
          </p:cNvPr>
          <p:cNvSpPr txBox="1"/>
          <p:nvPr/>
        </p:nvSpPr>
        <p:spPr>
          <a:xfrm>
            <a:off x="4641570" y="2294988"/>
            <a:ext cx="2908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itchFamily="2" charset="0"/>
              </a:rPr>
              <a:t>Non-BRTS access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092F08-2EBB-ECFE-574E-DAD0EA61C673}"/>
              </a:ext>
            </a:extLst>
          </p:cNvPr>
          <p:cNvSpPr txBox="1"/>
          <p:nvPr/>
        </p:nvSpPr>
        <p:spPr>
          <a:xfrm>
            <a:off x="8592071" y="3299476"/>
            <a:ext cx="27617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ontserrat" pitchFamily="2" charset="0"/>
              </a:rPr>
              <a:t>Implementing reduced fares for daily users and introducing incentive schemes such as coupons or gift vouchers for achieving set milestones</a:t>
            </a:r>
            <a:endParaRPr lang="en-IN" sz="2000" dirty="0">
              <a:latin typeface="Montserrat" pitchFamily="2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AB4B33B-778F-1758-AC77-B972C9FC2EB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Solution for chartered bike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E198D3-1D18-C6FD-F1E8-A751408C5A43}"/>
              </a:ext>
            </a:extLst>
          </p:cNvPr>
          <p:cNvSpPr txBox="1"/>
          <p:nvPr/>
        </p:nvSpPr>
        <p:spPr>
          <a:xfrm>
            <a:off x="4694107" y="3501453"/>
            <a:ext cx="28563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ontserrat" pitchFamily="2" charset="0"/>
              </a:rPr>
              <a:t>Establish bike stations in areas where BRTS stations are impractical, improving access to distant locations for commuters</a:t>
            </a:r>
            <a:endParaRPr lang="en-IN" sz="2000" dirty="0">
              <a:latin typeface="Montserrat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0D0274-3448-1662-8775-3E67A86A22B9}"/>
              </a:ext>
            </a:extLst>
          </p:cNvPr>
          <p:cNvSpPr txBox="1"/>
          <p:nvPr/>
        </p:nvSpPr>
        <p:spPr>
          <a:xfrm>
            <a:off x="1000614" y="3501453"/>
            <a:ext cx="28563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ontserrat" pitchFamily="2" charset="0"/>
              </a:rPr>
              <a:t>Schedule repairs, inspections, and cleaning during low-demand periods to minimize disruptions and ensure upkeep</a:t>
            </a:r>
            <a:endParaRPr lang="en-IN" sz="2000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2442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1FF2B7F-D851-7E02-A14B-C568F2675C46}"/>
              </a:ext>
            </a:extLst>
          </p:cNvPr>
          <p:cNvSpPr>
            <a:spLocks noGrp="1"/>
          </p:cNvSpPr>
          <p:nvPr/>
        </p:nvSpPr>
        <p:spPr>
          <a:xfrm>
            <a:off x="838200" y="5230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Application of ITS in improving PBS</a:t>
            </a:r>
            <a:endParaRPr lang="en-IN" b="1" dirty="0">
              <a:solidFill>
                <a:srgbClr val="F45527"/>
              </a:solidFill>
              <a:latin typeface="Georgia Pro Cond" panose="02040506050405020303" pitchFamily="18" charset="0"/>
              <a:cs typeface="Arial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922BC92-ECE1-5DF4-3F73-4AF0866436C2}"/>
              </a:ext>
            </a:extLst>
          </p:cNvPr>
          <p:cNvSpPr>
            <a:spLocks noGrp="1"/>
          </p:cNvSpPr>
          <p:nvPr/>
        </p:nvSpPr>
        <p:spPr>
          <a:xfrm>
            <a:off x="838200" y="2297617"/>
            <a:ext cx="4648200" cy="29578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ATCAG (Automated Tracking and Control of Green Assets)</a:t>
            </a:r>
          </a:p>
          <a:p>
            <a:r>
              <a:rPr lang="en-IN" dirty="0"/>
              <a:t>Integration with Urban Infrastructure</a:t>
            </a:r>
          </a:p>
          <a:p>
            <a:r>
              <a:rPr lang="en-IN" dirty="0"/>
              <a:t>Data-Driven Decision Making</a:t>
            </a:r>
          </a:p>
          <a:p>
            <a:r>
              <a:rPr lang="en-IN" dirty="0"/>
              <a:t>Smart Locking Systems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2052" name="Picture 4" descr="New Smart Lock For Public Bike Rental With Automatic, 44% OFF">
            <a:extLst>
              <a:ext uri="{FF2B5EF4-FFF2-40B4-BE49-F238E27FC236}">
                <a16:creationId xmlns:a16="http://schemas.microsoft.com/office/drawing/2014/main" id="{D0514142-F38B-230A-753E-85BC14A5F5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2"/>
          <a:stretch/>
        </p:blipFill>
        <p:spPr bwMode="auto">
          <a:xfrm>
            <a:off x="5975928" y="1848644"/>
            <a:ext cx="5204030" cy="4010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1402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51A7-50B1-B07B-9D50-0A832043F6C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b="1" dirty="0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INTEGRATED FARE SYSTEM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6D922B-F071-421E-11AE-3E335782E3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06"/>
          <a:stretch/>
        </p:blipFill>
        <p:spPr>
          <a:xfrm>
            <a:off x="704571" y="2179164"/>
            <a:ext cx="10488489" cy="43137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BDEF5C-8590-5889-BFE9-6C38BC5B25CA}"/>
              </a:ext>
            </a:extLst>
          </p:cNvPr>
          <p:cNvSpPr txBox="1"/>
          <p:nvPr/>
        </p:nvSpPr>
        <p:spPr>
          <a:xfrm>
            <a:off x="998940" y="1371753"/>
            <a:ext cx="101941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u="none" strike="noStrike" baseline="0" dirty="0">
                <a:solidFill>
                  <a:srgbClr val="C55910"/>
                </a:solidFill>
                <a:latin typeface="Calibri" panose="020F0502020204030204" pitchFamily="34" charset="0"/>
              </a:rPr>
              <a:t>The Integrated Ticketing System aims to promote the use of public transport in Surat (SMC) by making ticketing system easy and attractive.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738267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9553F-2D40-8166-C65C-F6A2C82DB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6984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45527"/>
                </a:solidFill>
                <a:latin typeface="Calibri" panose="020F0502020204030204" pitchFamily="34" charset="0"/>
              </a:rPr>
              <a:t>Layered Automated Fare Collection(AFC) Architecture for ITS</a:t>
            </a:r>
            <a:endParaRPr lang="en-IN" sz="3200" dirty="0">
              <a:solidFill>
                <a:srgbClr val="F4552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C912C-B126-F975-0B41-5BF1FE09A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7958"/>
            <a:ext cx="5525655" cy="3780848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2000" b="1" i="0" dirty="0">
                <a:solidFill>
                  <a:srgbClr val="0D0D0D"/>
                </a:solidFill>
                <a:effectLst/>
              </a:rPr>
              <a:t>Level-0:</a:t>
            </a:r>
            <a:r>
              <a:rPr lang="en-IN" sz="2000" b="0" i="0" dirty="0">
                <a:solidFill>
                  <a:srgbClr val="0D0D0D"/>
                </a:solidFill>
                <a:effectLst/>
              </a:rPr>
              <a:t> Fare mediums with passengers (smart cards, mobile phones, wearables, etc.)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1" i="0" dirty="0">
                <a:solidFill>
                  <a:srgbClr val="0D0D0D"/>
                </a:solidFill>
                <a:effectLst/>
              </a:rPr>
              <a:t>Level-1:</a:t>
            </a:r>
            <a:r>
              <a:rPr lang="en-IN" sz="2000" b="0" i="0" dirty="0">
                <a:solidFill>
                  <a:srgbClr val="0D0D0D"/>
                </a:solidFill>
                <a:effectLst/>
              </a:rPr>
              <a:t> Passenger-facing devices (TVMs, TOMs, Fare Gates, Fare Readers, etc.)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1" i="0" dirty="0">
                <a:solidFill>
                  <a:srgbClr val="0D0D0D"/>
                </a:solidFill>
                <a:effectLst/>
              </a:rPr>
              <a:t>Level-2:</a:t>
            </a:r>
            <a:r>
              <a:rPr lang="en-IN" sz="2000" b="0" i="0" dirty="0">
                <a:solidFill>
                  <a:srgbClr val="0D0D0D"/>
                </a:solidFill>
                <a:effectLst/>
              </a:rPr>
              <a:t> Station/depot level servers for data aggregation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1" i="0" dirty="0">
                <a:solidFill>
                  <a:srgbClr val="0D0D0D"/>
                </a:solidFill>
                <a:effectLst/>
              </a:rPr>
              <a:t>Level-3:</a:t>
            </a:r>
            <a:r>
              <a:rPr lang="en-IN" sz="2000" b="0" i="0" dirty="0">
                <a:solidFill>
                  <a:srgbClr val="0D0D0D"/>
                </a:solidFill>
                <a:effectLst/>
              </a:rPr>
              <a:t> Public Transport Operator (PTO) level servers for data collection and reconciliation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1" i="0" dirty="0">
                <a:solidFill>
                  <a:srgbClr val="0D0D0D"/>
                </a:solidFill>
                <a:effectLst/>
              </a:rPr>
              <a:t>Level-4:</a:t>
            </a:r>
            <a:r>
              <a:rPr lang="en-IN" sz="2000" b="0" i="0" dirty="0">
                <a:solidFill>
                  <a:srgbClr val="0D0D0D"/>
                </a:solidFill>
                <a:effectLst/>
              </a:rPr>
              <a:t> Common ITS server managed by central scheme operator for tap aggregation, fare calculation, and banking transactions</a:t>
            </a:r>
          </a:p>
          <a:p>
            <a:pPr marR="0" algn="l"/>
            <a:endParaRPr lang="en-IN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C0B067-8BB3-68A3-5DB1-AC42449DE7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810" y="1152525"/>
            <a:ext cx="4962525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41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55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1A7D817-1075-506E-5305-F6344CF70877}"/>
              </a:ext>
            </a:extLst>
          </p:cNvPr>
          <p:cNvGrpSpPr/>
          <p:nvPr/>
        </p:nvGrpSpPr>
        <p:grpSpPr>
          <a:xfrm>
            <a:off x="12192000" y="2088262"/>
            <a:ext cx="6852375" cy="3581375"/>
            <a:chOff x="2493521" y="2088262"/>
            <a:chExt cx="6852375" cy="358137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5EF4B45-7E5C-D7F8-2D14-DD2D2B3855D6}"/>
                </a:ext>
              </a:extLst>
            </p:cNvPr>
            <p:cNvGrpSpPr/>
            <p:nvPr/>
          </p:nvGrpSpPr>
          <p:grpSpPr>
            <a:xfrm>
              <a:off x="2493521" y="3175819"/>
              <a:ext cx="2493818" cy="2493818"/>
              <a:chOff x="1736436" y="3047999"/>
              <a:chExt cx="2493818" cy="2493818"/>
            </a:xfrm>
          </p:grpSpPr>
          <p:sp>
            <p:nvSpPr>
              <p:cNvPr id="31" name="Circle: Hollow 30">
                <a:extLst>
                  <a:ext uri="{FF2B5EF4-FFF2-40B4-BE49-F238E27FC236}">
                    <a16:creationId xmlns:a16="http://schemas.microsoft.com/office/drawing/2014/main" id="{653E006E-D66A-9059-BD63-4E65EFB1B9B8}"/>
                  </a:ext>
                </a:extLst>
              </p:cNvPr>
              <p:cNvSpPr/>
              <p:nvPr/>
            </p:nvSpPr>
            <p:spPr>
              <a:xfrm>
                <a:off x="1736436" y="3047999"/>
                <a:ext cx="2493818" cy="2493818"/>
              </a:xfrm>
              <a:prstGeom prst="donut">
                <a:avLst>
                  <a:gd name="adj" fmla="val 31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Circle: Hollow 31">
                <a:extLst>
                  <a:ext uri="{FF2B5EF4-FFF2-40B4-BE49-F238E27FC236}">
                    <a16:creationId xmlns:a16="http://schemas.microsoft.com/office/drawing/2014/main" id="{BFFCEE3B-0F12-5724-3ECB-FC3527F7A72F}"/>
                  </a:ext>
                </a:extLst>
              </p:cNvPr>
              <p:cNvSpPr/>
              <p:nvPr/>
            </p:nvSpPr>
            <p:spPr>
              <a:xfrm>
                <a:off x="1862513" y="3174075"/>
                <a:ext cx="2246284" cy="2246286"/>
              </a:xfrm>
              <a:prstGeom prst="donut">
                <a:avLst>
                  <a:gd name="adj" fmla="val 679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368387E-5E16-CC91-86B8-B03CE80CFD5D}"/>
                  </a:ext>
                </a:extLst>
              </p:cNvPr>
              <p:cNvSpPr/>
              <p:nvPr/>
            </p:nvSpPr>
            <p:spPr>
              <a:xfrm>
                <a:off x="2942705" y="3300294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3B85045-5E8B-583F-5D15-B09526CC9526}"/>
                  </a:ext>
                </a:extLst>
              </p:cNvPr>
              <p:cNvSpPr/>
              <p:nvPr/>
            </p:nvSpPr>
            <p:spPr>
              <a:xfrm rot="1800000">
                <a:off x="2942705" y="3291840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0674D104-9ADE-B9C6-5E96-3412B4E2DAEB}"/>
                  </a:ext>
                </a:extLst>
              </p:cNvPr>
              <p:cNvSpPr/>
              <p:nvPr/>
            </p:nvSpPr>
            <p:spPr>
              <a:xfrm rot="5400000">
                <a:off x="2942705" y="3291840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AE64B2B6-0165-576C-0B53-7DF5CD174E39}"/>
                  </a:ext>
                </a:extLst>
              </p:cNvPr>
              <p:cNvSpPr/>
              <p:nvPr/>
            </p:nvSpPr>
            <p:spPr>
              <a:xfrm rot="3600000">
                <a:off x="2942707" y="3300294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106B29D1-F2C0-CBA4-8D41-C5632875C44B}"/>
                  </a:ext>
                </a:extLst>
              </p:cNvPr>
              <p:cNvSpPr/>
              <p:nvPr/>
            </p:nvSpPr>
            <p:spPr>
              <a:xfrm rot="7200000">
                <a:off x="2942709" y="3308748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302EE131-C801-CA1E-4629-489FACACD7A5}"/>
                  </a:ext>
                </a:extLst>
              </p:cNvPr>
              <p:cNvSpPr/>
              <p:nvPr/>
            </p:nvSpPr>
            <p:spPr>
              <a:xfrm rot="9000000">
                <a:off x="2942711" y="3317202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6101255E-0EFB-D604-26F6-D818B66DE54E}"/>
                  </a:ext>
                </a:extLst>
              </p:cNvPr>
              <p:cNvSpPr/>
              <p:nvPr/>
            </p:nvSpPr>
            <p:spPr>
              <a:xfrm>
                <a:off x="2858885" y="4181674"/>
                <a:ext cx="248920" cy="248920"/>
              </a:xfrm>
              <a:prstGeom prst="ellipse">
                <a:avLst/>
              </a:prstGeom>
              <a:solidFill>
                <a:srgbClr val="F4552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6" name="Circle: Hollow 65">
                <a:extLst>
                  <a:ext uri="{FF2B5EF4-FFF2-40B4-BE49-F238E27FC236}">
                    <a16:creationId xmlns:a16="http://schemas.microsoft.com/office/drawing/2014/main" id="{C0A0DA51-2396-3811-1387-17FA1AE783B1}"/>
                  </a:ext>
                </a:extLst>
              </p:cNvPr>
              <p:cNvSpPr/>
              <p:nvPr/>
            </p:nvSpPr>
            <p:spPr>
              <a:xfrm>
                <a:off x="2795385" y="4117018"/>
                <a:ext cx="374535" cy="374535"/>
              </a:xfrm>
              <a:prstGeom prst="donut">
                <a:avLst>
                  <a:gd name="adj" fmla="val 2186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42CEE11-C41A-846E-0277-D74B579E7208}"/>
                </a:ext>
              </a:extLst>
            </p:cNvPr>
            <p:cNvGrpSpPr/>
            <p:nvPr/>
          </p:nvGrpSpPr>
          <p:grpSpPr>
            <a:xfrm>
              <a:off x="6852078" y="3175818"/>
              <a:ext cx="2493818" cy="2493818"/>
              <a:chOff x="1736436" y="3047999"/>
              <a:chExt cx="2493818" cy="2493818"/>
            </a:xfrm>
          </p:grpSpPr>
          <p:sp>
            <p:nvSpPr>
              <p:cNvPr id="19" name="Circle: Hollow 18">
                <a:extLst>
                  <a:ext uri="{FF2B5EF4-FFF2-40B4-BE49-F238E27FC236}">
                    <a16:creationId xmlns:a16="http://schemas.microsoft.com/office/drawing/2014/main" id="{12A50B6C-FA60-D668-993B-BC3432E74B42}"/>
                  </a:ext>
                </a:extLst>
              </p:cNvPr>
              <p:cNvSpPr/>
              <p:nvPr/>
            </p:nvSpPr>
            <p:spPr>
              <a:xfrm>
                <a:off x="1736436" y="3047999"/>
                <a:ext cx="2493818" cy="2493818"/>
              </a:xfrm>
              <a:prstGeom prst="donut">
                <a:avLst>
                  <a:gd name="adj" fmla="val 31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Circle: Hollow 19">
                <a:extLst>
                  <a:ext uri="{FF2B5EF4-FFF2-40B4-BE49-F238E27FC236}">
                    <a16:creationId xmlns:a16="http://schemas.microsoft.com/office/drawing/2014/main" id="{3264217D-B75F-EE22-F78D-03C4F09F41F8}"/>
                  </a:ext>
                </a:extLst>
              </p:cNvPr>
              <p:cNvSpPr/>
              <p:nvPr/>
            </p:nvSpPr>
            <p:spPr>
              <a:xfrm>
                <a:off x="1862513" y="3174075"/>
                <a:ext cx="2246284" cy="2246286"/>
              </a:xfrm>
              <a:prstGeom prst="donut">
                <a:avLst>
                  <a:gd name="adj" fmla="val 679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C161ED4-AD77-DE2F-836D-9AADA69C9CA6}"/>
                  </a:ext>
                </a:extLst>
              </p:cNvPr>
              <p:cNvSpPr/>
              <p:nvPr/>
            </p:nvSpPr>
            <p:spPr>
              <a:xfrm>
                <a:off x="2942705" y="3300294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2187236-09AA-FCF7-50D8-1B7C7F66BF10}"/>
                  </a:ext>
                </a:extLst>
              </p:cNvPr>
              <p:cNvSpPr/>
              <p:nvPr/>
            </p:nvSpPr>
            <p:spPr>
              <a:xfrm rot="1800000">
                <a:off x="2942705" y="3291840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EF946494-3D1C-ED6F-30DD-6F8F594F7677}"/>
                  </a:ext>
                </a:extLst>
              </p:cNvPr>
              <p:cNvSpPr/>
              <p:nvPr/>
            </p:nvSpPr>
            <p:spPr>
              <a:xfrm rot="5400000">
                <a:off x="2942705" y="3291840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29D57F7D-4A30-9D91-7B0D-9344392A0C9D}"/>
                  </a:ext>
                </a:extLst>
              </p:cNvPr>
              <p:cNvSpPr/>
              <p:nvPr/>
            </p:nvSpPr>
            <p:spPr>
              <a:xfrm rot="3600000">
                <a:off x="2942707" y="3300294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7DEC4C3-EF1A-C0BC-963B-BF35F6C3688E}"/>
                  </a:ext>
                </a:extLst>
              </p:cNvPr>
              <p:cNvSpPr/>
              <p:nvPr/>
            </p:nvSpPr>
            <p:spPr>
              <a:xfrm rot="7200000">
                <a:off x="2942709" y="3308748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7D03812-E123-D677-6C4E-35A4179D530A}"/>
                  </a:ext>
                </a:extLst>
              </p:cNvPr>
              <p:cNvSpPr/>
              <p:nvPr/>
            </p:nvSpPr>
            <p:spPr>
              <a:xfrm rot="9000000">
                <a:off x="2942711" y="3317202"/>
                <a:ext cx="81280" cy="20116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3DE42480-F41F-FF47-C4D9-D0978B27DB6E}"/>
                  </a:ext>
                </a:extLst>
              </p:cNvPr>
              <p:cNvSpPr/>
              <p:nvPr/>
            </p:nvSpPr>
            <p:spPr>
              <a:xfrm>
                <a:off x="2858885" y="4181674"/>
                <a:ext cx="248920" cy="248920"/>
              </a:xfrm>
              <a:prstGeom prst="ellipse">
                <a:avLst/>
              </a:prstGeom>
              <a:solidFill>
                <a:srgbClr val="F4552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0" name="Circle: Hollow 29">
                <a:extLst>
                  <a:ext uri="{FF2B5EF4-FFF2-40B4-BE49-F238E27FC236}">
                    <a16:creationId xmlns:a16="http://schemas.microsoft.com/office/drawing/2014/main" id="{B8CA8FB2-848A-CB64-3B9A-3E3FFD2F2477}"/>
                  </a:ext>
                </a:extLst>
              </p:cNvPr>
              <p:cNvSpPr/>
              <p:nvPr/>
            </p:nvSpPr>
            <p:spPr>
              <a:xfrm>
                <a:off x="2795385" y="4117018"/>
                <a:ext cx="374535" cy="374535"/>
              </a:xfrm>
              <a:prstGeom prst="donut">
                <a:avLst>
                  <a:gd name="adj" fmla="val 2186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" name="Circle: Hollow 7">
              <a:extLst>
                <a:ext uri="{FF2B5EF4-FFF2-40B4-BE49-F238E27FC236}">
                  <a16:creationId xmlns:a16="http://schemas.microsoft.com/office/drawing/2014/main" id="{50CEB4BB-A7A7-5909-D066-989CAFD1FDB1}"/>
                </a:ext>
              </a:extLst>
            </p:cNvPr>
            <p:cNvSpPr/>
            <p:nvPr/>
          </p:nvSpPr>
          <p:spPr>
            <a:xfrm>
              <a:off x="5663060" y="4200545"/>
              <a:ext cx="531190" cy="531190"/>
            </a:xfrm>
            <a:prstGeom prst="donut">
              <a:avLst>
                <a:gd name="adj" fmla="val 1109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BC8B11-B3CB-9EFD-3630-D7458D554719}"/>
                </a:ext>
              </a:extLst>
            </p:cNvPr>
            <p:cNvSpPr/>
            <p:nvPr/>
          </p:nvSpPr>
          <p:spPr>
            <a:xfrm rot="5400000">
              <a:off x="5261220" y="4068202"/>
              <a:ext cx="81280" cy="765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F586B6BD-ABAF-1707-6B21-3E4505948BA4}"/>
                </a:ext>
              </a:extLst>
            </p:cNvPr>
            <p:cNvSpPr/>
            <p:nvPr/>
          </p:nvSpPr>
          <p:spPr>
            <a:xfrm rot="3442895">
              <a:off x="6532718" y="2785652"/>
              <a:ext cx="1283647" cy="99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71341DAD-3426-A11F-7A9D-1A594670A9B3}"/>
                </a:ext>
              </a:extLst>
            </p:cNvPr>
            <p:cNvSpPr/>
            <p:nvPr/>
          </p:nvSpPr>
          <p:spPr>
            <a:xfrm rot="3387833">
              <a:off x="3916279" y="3329166"/>
              <a:ext cx="2581704" cy="99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99F6609-3639-093B-CC83-93E1384E57D5}"/>
                </a:ext>
              </a:extLst>
            </p:cNvPr>
            <p:cNvSpPr/>
            <p:nvPr/>
          </p:nvSpPr>
          <p:spPr>
            <a:xfrm rot="5400000">
              <a:off x="5959124" y="1615018"/>
              <a:ext cx="81280" cy="23449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3E071FE-89ED-BB88-A083-8BD2796372B0}"/>
                </a:ext>
              </a:extLst>
            </p:cNvPr>
            <p:cNvSpPr/>
            <p:nvPr/>
          </p:nvSpPr>
          <p:spPr>
            <a:xfrm rot="7172192">
              <a:off x="4233354" y="3067718"/>
              <a:ext cx="800405" cy="99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C1D94E9E-A76D-68CD-95AE-259F27F7C274}"/>
                </a:ext>
              </a:extLst>
            </p:cNvPr>
            <p:cNvSpPr/>
            <p:nvPr/>
          </p:nvSpPr>
          <p:spPr>
            <a:xfrm rot="7374971">
              <a:off x="5674007" y="3513113"/>
              <a:ext cx="1899841" cy="991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8F2B1BBA-3355-AB01-9139-B6E28301A28D}"/>
                </a:ext>
              </a:extLst>
            </p:cNvPr>
            <p:cNvSpPr/>
            <p:nvPr/>
          </p:nvSpPr>
          <p:spPr>
            <a:xfrm rot="10800000">
              <a:off x="6453366" y="2254208"/>
              <a:ext cx="800405" cy="9989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17D07B1B-1A01-D016-6781-FA8024D9C331}"/>
                </a:ext>
              </a:extLst>
            </p:cNvPr>
            <p:cNvSpPr/>
            <p:nvPr/>
          </p:nvSpPr>
          <p:spPr>
            <a:xfrm rot="21409821">
              <a:off x="6864385" y="2304346"/>
              <a:ext cx="581047" cy="461254"/>
            </a:xfrm>
            <a:prstGeom prst="arc">
              <a:avLst>
                <a:gd name="adj1" fmla="val 16200000"/>
                <a:gd name="adj2" fmla="val 223202"/>
              </a:avLst>
            </a:prstGeom>
            <a:ln w="1016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4B15F56-FF27-45F8-7A4E-0722D7A4D976}"/>
                </a:ext>
              </a:extLst>
            </p:cNvPr>
            <p:cNvSpPr/>
            <p:nvPr/>
          </p:nvSpPr>
          <p:spPr>
            <a:xfrm>
              <a:off x="4116873" y="2124007"/>
              <a:ext cx="1090258" cy="335584"/>
            </a:xfrm>
            <a:custGeom>
              <a:avLst/>
              <a:gdLst>
                <a:gd name="connsiteX0" fmla="*/ 541172 w 1090258"/>
                <a:gd name="connsiteY0" fmla="*/ 0 h 335584"/>
                <a:gd name="connsiteX1" fmla="*/ 546112 w 1090258"/>
                <a:gd name="connsiteY1" fmla="*/ 12445 h 335584"/>
                <a:gd name="connsiteX2" fmla="*/ 790384 w 1090258"/>
                <a:gd name="connsiteY2" fmla="*/ 106191 h 335584"/>
                <a:gd name="connsiteX3" fmla="*/ 987786 w 1090258"/>
                <a:gd name="connsiteY3" fmla="*/ 102698 h 335584"/>
                <a:gd name="connsiteX4" fmla="*/ 1020883 w 1090258"/>
                <a:gd name="connsiteY4" fmla="*/ 90185 h 335584"/>
                <a:gd name="connsiteX5" fmla="*/ 1047419 w 1090258"/>
                <a:gd name="connsiteY5" fmla="*/ 102309 h 335584"/>
                <a:gd name="connsiteX6" fmla="*/ 1090258 w 1090258"/>
                <a:gd name="connsiteY6" fmla="*/ 167669 h 335584"/>
                <a:gd name="connsiteX7" fmla="*/ 545129 w 1090258"/>
                <a:gd name="connsiteY7" fmla="*/ 335584 h 335584"/>
                <a:gd name="connsiteX8" fmla="*/ 0 w 1090258"/>
                <a:gd name="connsiteY8" fmla="*/ 167669 h 335584"/>
                <a:gd name="connsiteX9" fmla="*/ 332941 w 1090258"/>
                <a:gd name="connsiteY9" fmla="*/ 12950 h 33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0258" h="335584">
                  <a:moveTo>
                    <a:pt x="541172" y="0"/>
                  </a:moveTo>
                  <a:lnTo>
                    <a:pt x="546112" y="12445"/>
                  </a:lnTo>
                  <a:cubicBezTo>
                    <a:pt x="582985" y="53474"/>
                    <a:pt x="676989" y="91243"/>
                    <a:pt x="790384" y="106191"/>
                  </a:cubicBezTo>
                  <a:cubicBezTo>
                    <a:pt x="865981" y="116157"/>
                    <a:pt x="935882" y="114092"/>
                    <a:pt x="987786" y="102698"/>
                  </a:cubicBezTo>
                  <a:lnTo>
                    <a:pt x="1020883" y="90185"/>
                  </a:lnTo>
                  <a:lnTo>
                    <a:pt x="1047419" y="102309"/>
                  </a:lnTo>
                  <a:cubicBezTo>
                    <a:pt x="1075004" y="122398"/>
                    <a:pt x="1090258" y="144485"/>
                    <a:pt x="1090258" y="167669"/>
                  </a:cubicBezTo>
                  <a:cubicBezTo>
                    <a:pt x="1090258" y="260406"/>
                    <a:pt x="846195" y="335584"/>
                    <a:pt x="545129" y="335584"/>
                  </a:cubicBezTo>
                  <a:cubicBezTo>
                    <a:pt x="244063" y="335584"/>
                    <a:pt x="0" y="260406"/>
                    <a:pt x="0" y="167669"/>
                  </a:cubicBezTo>
                  <a:cubicBezTo>
                    <a:pt x="0" y="98116"/>
                    <a:pt x="137286" y="38441"/>
                    <a:pt x="332941" y="129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483E6BA6-3736-8615-E733-77CD885E55BA}"/>
              </a:ext>
            </a:extLst>
          </p:cNvPr>
          <p:cNvSpPr txBox="1"/>
          <p:nvPr/>
        </p:nvSpPr>
        <p:spPr>
          <a:xfrm>
            <a:off x="4413160" y="361641"/>
            <a:ext cx="37286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STEPS INVOLVED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EF2C20B-7E4A-44FC-C071-737EED5AB684}"/>
              </a:ext>
            </a:extLst>
          </p:cNvPr>
          <p:cNvGrpSpPr/>
          <p:nvPr/>
        </p:nvGrpSpPr>
        <p:grpSpPr>
          <a:xfrm>
            <a:off x="1022583" y="1634235"/>
            <a:ext cx="10146834" cy="3728527"/>
            <a:chOff x="457660" y="1634235"/>
            <a:chExt cx="10146834" cy="3728527"/>
          </a:xfrm>
        </p:grpSpPr>
        <p:sp>
          <p:nvSpPr>
            <p:cNvPr id="98" name="Donut 52">
              <a:extLst>
                <a:ext uri="{FF2B5EF4-FFF2-40B4-BE49-F238E27FC236}">
                  <a16:creationId xmlns:a16="http://schemas.microsoft.com/office/drawing/2014/main" id="{5EFA8BF1-511C-4123-BC41-71B9A567835A}"/>
                </a:ext>
              </a:extLst>
            </p:cNvPr>
            <p:cNvSpPr/>
            <p:nvPr/>
          </p:nvSpPr>
          <p:spPr>
            <a:xfrm>
              <a:off x="9185544" y="2682675"/>
              <a:ext cx="1360804" cy="1360804"/>
            </a:xfrm>
            <a:custGeom>
              <a:avLst/>
              <a:gdLst/>
              <a:ahLst/>
              <a:cxnLst/>
              <a:rect l="l" t="t" r="r" b="b"/>
              <a:pathLst>
                <a:path w="1260000" h="1260000">
                  <a:moveTo>
                    <a:pt x="7071" y="559864"/>
                  </a:moveTo>
                  <a:lnTo>
                    <a:pt x="63530" y="629997"/>
                  </a:lnTo>
                  <a:lnTo>
                    <a:pt x="7070" y="700131"/>
                  </a:lnTo>
                  <a:cubicBezTo>
                    <a:pt x="1323" y="677344"/>
                    <a:pt x="0" y="653827"/>
                    <a:pt x="0" y="630000"/>
                  </a:cubicBezTo>
                  <a:close/>
                  <a:moveTo>
                    <a:pt x="630000" y="0"/>
                  </a:moveTo>
                  <a:cubicBezTo>
                    <a:pt x="977939" y="0"/>
                    <a:pt x="1260000" y="282061"/>
                    <a:pt x="1260000" y="630000"/>
                  </a:cubicBezTo>
                  <a:cubicBezTo>
                    <a:pt x="1260000" y="977939"/>
                    <a:pt x="977939" y="1260000"/>
                    <a:pt x="630000" y="1260000"/>
                  </a:cubicBezTo>
                  <a:cubicBezTo>
                    <a:pt x="398159" y="1260000"/>
                    <a:pt x="195567" y="1134767"/>
                    <a:pt x="88433" y="946937"/>
                  </a:cubicBezTo>
                  <a:lnTo>
                    <a:pt x="224629" y="777758"/>
                  </a:lnTo>
                  <a:cubicBezTo>
                    <a:pt x="283667" y="944376"/>
                    <a:pt x="442987" y="1062949"/>
                    <a:pt x="630000" y="1062949"/>
                  </a:cubicBezTo>
                  <a:cubicBezTo>
                    <a:pt x="869111" y="1062949"/>
                    <a:pt x="1062949" y="869111"/>
                    <a:pt x="1062949" y="630000"/>
                  </a:cubicBezTo>
                  <a:cubicBezTo>
                    <a:pt x="1062949" y="390889"/>
                    <a:pt x="869111" y="197051"/>
                    <a:pt x="630000" y="197051"/>
                  </a:cubicBezTo>
                  <a:cubicBezTo>
                    <a:pt x="442988" y="197051"/>
                    <a:pt x="283670" y="315622"/>
                    <a:pt x="224630" y="482237"/>
                  </a:cubicBezTo>
                  <a:lnTo>
                    <a:pt x="88435" y="313059"/>
                  </a:lnTo>
                  <a:cubicBezTo>
                    <a:pt x="195570" y="125231"/>
                    <a:pt x="398161" y="0"/>
                    <a:pt x="63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0" name="Donut 48">
              <a:extLst>
                <a:ext uri="{FF2B5EF4-FFF2-40B4-BE49-F238E27FC236}">
                  <a16:creationId xmlns:a16="http://schemas.microsoft.com/office/drawing/2014/main" id="{F72EE699-DD4D-4FBB-91ED-5B4223E08A46}"/>
                </a:ext>
              </a:extLst>
            </p:cNvPr>
            <p:cNvSpPr/>
            <p:nvPr/>
          </p:nvSpPr>
          <p:spPr>
            <a:xfrm>
              <a:off x="5735469" y="2690894"/>
              <a:ext cx="1969982" cy="1360804"/>
            </a:xfrm>
            <a:custGeom>
              <a:avLst/>
              <a:gdLst/>
              <a:ahLst/>
              <a:cxnLst/>
              <a:rect l="l" t="t" r="r" b="b"/>
              <a:pathLst>
                <a:path w="1824052" h="1260000">
                  <a:moveTo>
                    <a:pt x="7071" y="559863"/>
                  </a:moveTo>
                  <a:lnTo>
                    <a:pt x="63532" y="629998"/>
                  </a:lnTo>
                  <a:lnTo>
                    <a:pt x="7070" y="700134"/>
                  </a:lnTo>
                  <a:cubicBezTo>
                    <a:pt x="1323" y="677346"/>
                    <a:pt x="0" y="653828"/>
                    <a:pt x="0" y="630000"/>
                  </a:cubicBezTo>
                  <a:close/>
                  <a:moveTo>
                    <a:pt x="630000" y="0"/>
                  </a:moveTo>
                  <a:cubicBezTo>
                    <a:pt x="948367" y="0"/>
                    <a:pt x="1211578" y="236152"/>
                    <a:pt x="1251253" y="543226"/>
                  </a:cubicBezTo>
                  <a:lnTo>
                    <a:pt x="1571198" y="543226"/>
                  </a:lnTo>
                  <a:lnTo>
                    <a:pt x="1445980" y="387684"/>
                  </a:lnTo>
                  <a:lnTo>
                    <a:pt x="1628978" y="387684"/>
                  </a:lnTo>
                  <a:lnTo>
                    <a:pt x="1824052" y="630000"/>
                  </a:lnTo>
                  <a:lnTo>
                    <a:pt x="1628978" y="872316"/>
                  </a:lnTo>
                  <a:lnTo>
                    <a:pt x="1445980" y="872316"/>
                  </a:lnTo>
                  <a:lnTo>
                    <a:pt x="1566004" y="723226"/>
                  </a:lnTo>
                  <a:lnTo>
                    <a:pt x="1250602" y="723226"/>
                  </a:lnTo>
                  <a:cubicBezTo>
                    <a:pt x="1207884" y="1027148"/>
                    <a:pt x="946135" y="1260000"/>
                    <a:pt x="630000" y="1260000"/>
                  </a:cubicBezTo>
                  <a:cubicBezTo>
                    <a:pt x="398160" y="1260000"/>
                    <a:pt x="195568" y="1134768"/>
                    <a:pt x="88434" y="946939"/>
                  </a:cubicBezTo>
                  <a:lnTo>
                    <a:pt x="224629" y="777761"/>
                  </a:lnTo>
                  <a:cubicBezTo>
                    <a:pt x="283669" y="944377"/>
                    <a:pt x="442988" y="1062949"/>
                    <a:pt x="630000" y="1062949"/>
                  </a:cubicBezTo>
                  <a:cubicBezTo>
                    <a:pt x="869111" y="1062949"/>
                    <a:pt x="1062949" y="869111"/>
                    <a:pt x="1062949" y="630000"/>
                  </a:cubicBezTo>
                  <a:cubicBezTo>
                    <a:pt x="1062949" y="390889"/>
                    <a:pt x="869111" y="197051"/>
                    <a:pt x="630000" y="197051"/>
                  </a:cubicBezTo>
                  <a:cubicBezTo>
                    <a:pt x="442989" y="197051"/>
                    <a:pt x="283671" y="315621"/>
                    <a:pt x="224630" y="482236"/>
                  </a:cubicBezTo>
                  <a:lnTo>
                    <a:pt x="88436" y="313058"/>
                  </a:lnTo>
                  <a:cubicBezTo>
                    <a:pt x="195571" y="125231"/>
                    <a:pt x="398161" y="0"/>
                    <a:pt x="63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1" name="Donut 44">
              <a:extLst>
                <a:ext uri="{FF2B5EF4-FFF2-40B4-BE49-F238E27FC236}">
                  <a16:creationId xmlns:a16="http://schemas.microsoft.com/office/drawing/2014/main" id="{78A8B40F-C192-4227-B93E-11DCDA15115C}"/>
                </a:ext>
              </a:extLst>
            </p:cNvPr>
            <p:cNvSpPr/>
            <p:nvPr/>
          </p:nvSpPr>
          <p:spPr>
            <a:xfrm>
              <a:off x="3996543" y="2690894"/>
              <a:ext cx="1969982" cy="1360804"/>
            </a:xfrm>
            <a:custGeom>
              <a:avLst/>
              <a:gdLst/>
              <a:ahLst/>
              <a:cxnLst/>
              <a:rect l="l" t="t" r="r" b="b"/>
              <a:pathLst>
                <a:path w="1824052" h="1260000">
                  <a:moveTo>
                    <a:pt x="7070" y="559864"/>
                  </a:moveTo>
                  <a:lnTo>
                    <a:pt x="63532" y="629999"/>
                  </a:lnTo>
                  <a:lnTo>
                    <a:pt x="7070" y="700135"/>
                  </a:lnTo>
                  <a:cubicBezTo>
                    <a:pt x="1323" y="677347"/>
                    <a:pt x="0" y="653828"/>
                    <a:pt x="0" y="630000"/>
                  </a:cubicBezTo>
                  <a:close/>
                  <a:moveTo>
                    <a:pt x="630000" y="0"/>
                  </a:moveTo>
                  <a:cubicBezTo>
                    <a:pt x="948367" y="0"/>
                    <a:pt x="1211578" y="236152"/>
                    <a:pt x="1251253" y="543226"/>
                  </a:cubicBezTo>
                  <a:lnTo>
                    <a:pt x="1571198" y="543226"/>
                  </a:lnTo>
                  <a:lnTo>
                    <a:pt x="1445980" y="387684"/>
                  </a:lnTo>
                  <a:lnTo>
                    <a:pt x="1628978" y="387684"/>
                  </a:lnTo>
                  <a:lnTo>
                    <a:pt x="1824052" y="630000"/>
                  </a:lnTo>
                  <a:lnTo>
                    <a:pt x="1628978" y="872316"/>
                  </a:lnTo>
                  <a:lnTo>
                    <a:pt x="1445980" y="872316"/>
                  </a:lnTo>
                  <a:lnTo>
                    <a:pt x="1566004" y="723226"/>
                  </a:lnTo>
                  <a:lnTo>
                    <a:pt x="1250602" y="723226"/>
                  </a:lnTo>
                  <a:cubicBezTo>
                    <a:pt x="1207884" y="1027148"/>
                    <a:pt x="946135" y="1260000"/>
                    <a:pt x="630000" y="1260000"/>
                  </a:cubicBezTo>
                  <a:cubicBezTo>
                    <a:pt x="398160" y="1260000"/>
                    <a:pt x="195569" y="1134769"/>
                    <a:pt x="88434" y="946940"/>
                  </a:cubicBezTo>
                  <a:lnTo>
                    <a:pt x="224630" y="777762"/>
                  </a:lnTo>
                  <a:cubicBezTo>
                    <a:pt x="283669" y="944378"/>
                    <a:pt x="442988" y="1062949"/>
                    <a:pt x="630000" y="1062949"/>
                  </a:cubicBezTo>
                  <a:cubicBezTo>
                    <a:pt x="869111" y="1062949"/>
                    <a:pt x="1062949" y="869111"/>
                    <a:pt x="1062949" y="630000"/>
                  </a:cubicBezTo>
                  <a:cubicBezTo>
                    <a:pt x="1062949" y="390889"/>
                    <a:pt x="869111" y="197051"/>
                    <a:pt x="630000" y="197051"/>
                  </a:cubicBezTo>
                  <a:cubicBezTo>
                    <a:pt x="442989" y="197051"/>
                    <a:pt x="283670" y="315622"/>
                    <a:pt x="224630" y="482237"/>
                  </a:cubicBezTo>
                  <a:lnTo>
                    <a:pt x="88435" y="313059"/>
                  </a:lnTo>
                  <a:cubicBezTo>
                    <a:pt x="195570" y="125231"/>
                    <a:pt x="398161" y="0"/>
                    <a:pt x="63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2" name="Donut 40">
              <a:extLst>
                <a:ext uri="{FF2B5EF4-FFF2-40B4-BE49-F238E27FC236}">
                  <a16:creationId xmlns:a16="http://schemas.microsoft.com/office/drawing/2014/main" id="{B41CA4F9-5B69-44DC-B8B0-88301AF9981A}"/>
                </a:ext>
              </a:extLst>
            </p:cNvPr>
            <p:cNvSpPr/>
            <p:nvPr/>
          </p:nvSpPr>
          <p:spPr>
            <a:xfrm>
              <a:off x="2257619" y="2690894"/>
              <a:ext cx="1969982" cy="1360804"/>
            </a:xfrm>
            <a:custGeom>
              <a:avLst/>
              <a:gdLst/>
              <a:ahLst/>
              <a:cxnLst/>
              <a:rect l="l" t="t" r="r" b="b"/>
              <a:pathLst>
                <a:path w="1824052" h="1260000">
                  <a:moveTo>
                    <a:pt x="7070" y="559865"/>
                  </a:moveTo>
                  <a:lnTo>
                    <a:pt x="63532" y="630000"/>
                  </a:lnTo>
                  <a:lnTo>
                    <a:pt x="7070" y="700135"/>
                  </a:lnTo>
                  <a:cubicBezTo>
                    <a:pt x="1323" y="677348"/>
                    <a:pt x="0" y="653828"/>
                    <a:pt x="0" y="630000"/>
                  </a:cubicBezTo>
                  <a:close/>
                  <a:moveTo>
                    <a:pt x="630000" y="0"/>
                  </a:moveTo>
                  <a:cubicBezTo>
                    <a:pt x="948367" y="0"/>
                    <a:pt x="1211578" y="236152"/>
                    <a:pt x="1251253" y="543226"/>
                  </a:cubicBezTo>
                  <a:lnTo>
                    <a:pt x="1571198" y="543226"/>
                  </a:lnTo>
                  <a:lnTo>
                    <a:pt x="1445980" y="387684"/>
                  </a:lnTo>
                  <a:lnTo>
                    <a:pt x="1628978" y="387684"/>
                  </a:lnTo>
                  <a:lnTo>
                    <a:pt x="1824052" y="630000"/>
                  </a:lnTo>
                  <a:lnTo>
                    <a:pt x="1628978" y="872316"/>
                  </a:lnTo>
                  <a:lnTo>
                    <a:pt x="1445980" y="872316"/>
                  </a:lnTo>
                  <a:lnTo>
                    <a:pt x="1566003" y="723226"/>
                  </a:lnTo>
                  <a:lnTo>
                    <a:pt x="1250602" y="723226"/>
                  </a:lnTo>
                  <a:cubicBezTo>
                    <a:pt x="1207884" y="1027148"/>
                    <a:pt x="946135" y="1260000"/>
                    <a:pt x="630000" y="1260000"/>
                  </a:cubicBezTo>
                  <a:cubicBezTo>
                    <a:pt x="398160" y="1260000"/>
                    <a:pt x="195569" y="1134769"/>
                    <a:pt x="88435" y="946940"/>
                  </a:cubicBezTo>
                  <a:lnTo>
                    <a:pt x="224630" y="777762"/>
                  </a:lnTo>
                  <a:cubicBezTo>
                    <a:pt x="283670" y="944378"/>
                    <a:pt x="442988" y="1062949"/>
                    <a:pt x="630000" y="1062949"/>
                  </a:cubicBezTo>
                  <a:cubicBezTo>
                    <a:pt x="869111" y="1062949"/>
                    <a:pt x="1062949" y="869111"/>
                    <a:pt x="1062949" y="630000"/>
                  </a:cubicBezTo>
                  <a:cubicBezTo>
                    <a:pt x="1062949" y="390889"/>
                    <a:pt x="869111" y="197051"/>
                    <a:pt x="630000" y="197051"/>
                  </a:cubicBezTo>
                  <a:cubicBezTo>
                    <a:pt x="442988" y="197051"/>
                    <a:pt x="283670" y="315622"/>
                    <a:pt x="224630" y="482238"/>
                  </a:cubicBezTo>
                  <a:lnTo>
                    <a:pt x="88435" y="313060"/>
                  </a:lnTo>
                  <a:cubicBezTo>
                    <a:pt x="195570" y="125231"/>
                    <a:pt x="398160" y="0"/>
                    <a:pt x="63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03" name="Donut 27">
              <a:extLst>
                <a:ext uri="{FF2B5EF4-FFF2-40B4-BE49-F238E27FC236}">
                  <a16:creationId xmlns:a16="http://schemas.microsoft.com/office/drawing/2014/main" id="{884E5DFB-B99A-46A0-9382-7269E80DDEB5}"/>
                </a:ext>
              </a:extLst>
            </p:cNvPr>
            <p:cNvSpPr/>
            <p:nvPr/>
          </p:nvSpPr>
          <p:spPr>
            <a:xfrm>
              <a:off x="518693" y="2690894"/>
              <a:ext cx="1969982" cy="1360804"/>
            </a:xfrm>
            <a:custGeom>
              <a:avLst/>
              <a:gdLst/>
              <a:ahLst/>
              <a:cxnLst/>
              <a:rect l="l" t="t" r="r" b="b"/>
              <a:pathLst>
                <a:path w="1824052" h="1260000">
                  <a:moveTo>
                    <a:pt x="630000" y="197051"/>
                  </a:moveTo>
                  <a:cubicBezTo>
                    <a:pt x="390889" y="197051"/>
                    <a:pt x="197051" y="390889"/>
                    <a:pt x="197051" y="630000"/>
                  </a:cubicBezTo>
                  <a:cubicBezTo>
                    <a:pt x="197051" y="869111"/>
                    <a:pt x="390889" y="1062949"/>
                    <a:pt x="630000" y="1062949"/>
                  </a:cubicBezTo>
                  <a:cubicBezTo>
                    <a:pt x="869111" y="1062949"/>
                    <a:pt x="1062949" y="869111"/>
                    <a:pt x="1062949" y="630000"/>
                  </a:cubicBezTo>
                  <a:cubicBezTo>
                    <a:pt x="1062949" y="390889"/>
                    <a:pt x="869111" y="197051"/>
                    <a:pt x="630000" y="197051"/>
                  </a:cubicBezTo>
                  <a:close/>
                  <a:moveTo>
                    <a:pt x="630000" y="0"/>
                  </a:moveTo>
                  <a:cubicBezTo>
                    <a:pt x="948367" y="0"/>
                    <a:pt x="1211578" y="236152"/>
                    <a:pt x="1251252" y="543226"/>
                  </a:cubicBezTo>
                  <a:lnTo>
                    <a:pt x="1571198" y="543226"/>
                  </a:lnTo>
                  <a:lnTo>
                    <a:pt x="1445980" y="387684"/>
                  </a:lnTo>
                  <a:lnTo>
                    <a:pt x="1628978" y="387684"/>
                  </a:lnTo>
                  <a:lnTo>
                    <a:pt x="1824052" y="630000"/>
                  </a:lnTo>
                  <a:lnTo>
                    <a:pt x="1628978" y="872316"/>
                  </a:lnTo>
                  <a:lnTo>
                    <a:pt x="1445980" y="872316"/>
                  </a:lnTo>
                  <a:lnTo>
                    <a:pt x="1566003" y="723226"/>
                  </a:lnTo>
                  <a:lnTo>
                    <a:pt x="1250602" y="723226"/>
                  </a:lnTo>
                  <a:cubicBezTo>
                    <a:pt x="1207884" y="1027148"/>
                    <a:pt x="946134" y="1260000"/>
                    <a:pt x="630000" y="1260000"/>
                  </a:cubicBezTo>
                  <a:cubicBezTo>
                    <a:pt x="282061" y="1260000"/>
                    <a:pt x="0" y="977939"/>
                    <a:pt x="0" y="630000"/>
                  </a:cubicBezTo>
                  <a:cubicBezTo>
                    <a:pt x="0" y="282061"/>
                    <a:pt x="282061" y="0"/>
                    <a:pt x="63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4851054-21E7-4FD3-B2A4-D13F6EE78319}"/>
                </a:ext>
              </a:extLst>
            </p:cNvPr>
            <p:cNvCxnSpPr/>
            <p:nvPr/>
          </p:nvCxnSpPr>
          <p:spPr>
            <a:xfrm>
              <a:off x="1195660" y="4118459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0AC54C0-DDF9-4EB2-80B6-369252B4D286}"/>
                </a:ext>
              </a:extLst>
            </p:cNvPr>
            <p:cNvCxnSpPr/>
            <p:nvPr/>
          </p:nvCxnSpPr>
          <p:spPr>
            <a:xfrm>
              <a:off x="2938992" y="4118459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0CE7F4-3F27-4FEB-BC84-B90247088B77}"/>
                </a:ext>
              </a:extLst>
            </p:cNvPr>
            <p:cNvCxnSpPr/>
            <p:nvPr/>
          </p:nvCxnSpPr>
          <p:spPr>
            <a:xfrm>
              <a:off x="4682324" y="4118459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322E5F8-6785-4333-B723-D2E634D8813C}"/>
                </a:ext>
              </a:extLst>
            </p:cNvPr>
            <p:cNvCxnSpPr/>
            <p:nvPr/>
          </p:nvCxnSpPr>
          <p:spPr>
            <a:xfrm>
              <a:off x="6425656" y="4118459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23">
              <a:extLst>
                <a:ext uri="{FF2B5EF4-FFF2-40B4-BE49-F238E27FC236}">
                  <a16:creationId xmlns:a16="http://schemas.microsoft.com/office/drawing/2014/main" id="{C62396DA-F979-4B1E-B3D4-1F15433F07A4}"/>
                </a:ext>
              </a:extLst>
            </p:cNvPr>
            <p:cNvSpPr txBox="1"/>
            <p:nvPr/>
          </p:nvSpPr>
          <p:spPr>
            <a:xfrm>
              <a:off x="457660" y="1634235"/>
              <a:ext cx="1476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latin typeface="Georgia Pro Cond" panose="02040506050405020303" pitchFamily="18" charset="0"/>
                  <a:cs typeface="Arial" pitchFamily="34" charset="0"/>
                </a:rPr>
                <a:t>Step 1</a:t>
              </a:r>
              <a:endParaRPr lang="ko-KR" altLang="en-US" sz="2000" b="1" dirty="0">
                <a:solidFill>
                  <a:schemeClr val="bg1"/>
                </a:solidFill>
                <a:latin typeface="Georgia Pro Cond" panose="02040506050405020303" pitchFamily="18" charset="0"/>
                <a:cs typeface="Arial" pitchFamily="34" charset="0"/>
              </a:endParaRPr>
            </a:p>
          </p:txBody>
        </p:sp>
        <p:sp>
          <p:nvSpPr>
            <p:cNvPr id="110" name="TextBox 24">
              <a:extLst>
                <a:ext uri="{FF2B5EF4-FFF2-40B4-BE49-F238E27FC236}">
                  <a16:creationId xmlns:a16="http://schemas.microsoft.com/office/drawing/2014/main" id="{E1AEBDA9-102C-4E97-AD9C-2C0A869B92C3}"/>
                </a:ext>
              </a:extLst>
            </p:cNvPr>
            <p:cNvSpPr txBox="1"/>
            <p:nvPr/>
          </p:nvSpPr>
          <p:spPr>
            <a:xfrm>
              <a:off x="2200992" y="1634235"/>
              <a:ext cx="1476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 Pro Cond" panose="02040506050405020303" pitchFamily="18" charset="0"/>
                  <a:cs typeface="Arial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solidFill>
                    <a:schemeClr val="bg1"/>
                  </a:solidFill>
                </a:rPr>
                <a:t>Step 2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1" name="TextBox 25">
              <a:extLst>
                <a:ext uri="{FF2B5EF4-FFF2-40B4-BE49-F238E27FC236}">
                  <a16:creationId xmlns:a16="http://schemas.microsoft.com/office/drawing/2014/main" id="{DF696007-6980-4F20-90D1-7F307AD0F827}"/>
                </a:ext>
              </a:extLst>
            </p:cNvPr>
            <p:cNvSpPr txBox="1"/>
            <p:nvPr/>
          </p:nvSpPr>
          <p:spPr>
            <a:xfrm>
              <a:off x="5687656" y="1634235"/>
              <a:ext cx="1476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 Pro Cond" panose="02040506050405020303" pitchFamily="18" charset="0"/>
                  <a:cs typeface="Arial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solidFill>
                    <a:schemeClr val="bg1"/>
                  </a:solidFill>
                </a:rPr>
                <a:t>Step 4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3" name="TextBox 27">
              <a:extLst>
                <a:ext uri="{FF2B5EF4-FFF2-40B4-BE49-F238E27FC236}">
                  <a16:creationId xmlns:a16="http://schemas.microsoft.com/office/drawing/2014/main" id="{655DAFC7-6AA3-478C-9DB2-02CE38717B6A}"/>
                </a:ext>
              </a:extLst>
            </p:cNvPr>
            <p:cNvSpPr txBox="1"/>
            <p:nvPr/>
          </p:nvSpPr>
          <p:spPr>
            <a:xfrm>
              <a:off x="3944324" y="1634235"/>
              <a:ext cx="1476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 Pro Cond" panose="02040506050405020303" pitchFamily="18" charset="0"/>
                  <a:cs typeface="Arial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solidFill>
                    <a:schemeClr val="bg1"/>
                  </a:solidFill>
                </a:rPr>
                <a:t>Step 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BEB7DB5B-FAE2-4698-A064-50BD04A5733C}"/>
                </a:ext>
              </a:extLst>
            </p:cNvPr>
            <p:cNvCxnSpPr/>
            <p:nvPr/>
          </p:nvCxnSpPr>
          <p:spPr>
            <a:xfrm>
              <a:off x="1195660" y="2199795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E197F1D6-FC41-43AB-BC9A-A57DEAE37C5D}"/>
                </a:ext>
              </a:extLst>
            </p:cNvPr>
            <p:cNvCxnSpPr/>
            <p:nvPr/>
          </p:nvCxnSpPr>
          <p:spPr>
            <a:xfrm>
              <a:off x="2938992" y="2199795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75A2363-1988-4B61-9D51-0E32F41A8808}"/>
                </a:ext>
              </a:extLst>
            </p:cNvPr>
            <p:cNvCxnSpPr/>
            <p:nvPr/>
          </p:nvCxnSpPr>
          <p:spPr>
            <a:xfrm>
              <a:off x="4682324" y="2199795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8D3D66F9-FF86-4F81-A1E9-9773A18D8A13}"/>
                </a:ext>
              </a:extLst>
            </p:cNvPr>
            <p:cNvCxnSpPr/>
            <p:nvPr/>
          </p:nvCxnSpPr>
          <p:spPr>
            <a:xfrm>
              <a:off x="6425656" y="2199795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9E8DC7-0C29-4049-8EA6-5234C4E195D7}"/>
                </a:ext>
              </a:extLst>
            </p:cNvPr>
            <p:cNvCxnSpPr>
              <a:cxnSpLocks/>
            </p:cNvCxnSpPr>
            <p:nvPr/>
          </p:nvCxnSpPr>
          <p:spPr>
            <a:xfrm>
              <a:off x="9865946" y="4113466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Box 34">
              <a:extLst>
                <a:ext uri="{FF2B5EF4-FFF2-40B4-BE49-F238E27FC236}">
                  <a16:creationId xmlns:a16="http://schemas.microsoft.com/office/drawing/2014/main" id="{EDC9940A-4020-420E-BF34-7F6D273E1050}"/>
                </a:ext>
              </a:extLst>
            </p:cNvPr>
            <p:cNvSpPr txBox="1"/>
            <p:nvPr/>
          </p:nvSpPr>
          <p:spPr>
            <a:xfrm>
              <a:off x="9128494" y="1634235"/>
              <a:ext cx="1476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 Pro Cond" panose="02040506050405020303" pitchFamily="18" charset="0"/>
                  <a:cs typeface="Arial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solidFill>
                    <a:schemeClr val="bg1"/>
                  </a:solidFill>
                </a:rPr>
                <a:t>Step 6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7076FB2-EB28-445C-A940-107DEA18236B}"/>
                </a:ext>
              </a:extLst>
            </p:cNvPr>
            <p:cNvCxnSpPr>
              <a:cxnSpLocks/>
            </p:cNvCxnSpPr>
            <p:nvPr/>
          </p:nvCxnSpPr>
          <p:spPr>
            <a:xfrm>
              <a:off x="9866494" y="2199795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ctangle 7">
              <a:extLst>
                <a:ext uri="{FF2B5EF4-FFF2-40B4-BE49-F238E27FC236}">
                  <a16:creationId xmlns:a16="http://schemas.microsoft.com/office/drawing/2014/main" id="{0A85DF00-EFAE-4ECC-A23D-AEF490AF8763}"/>
                </a:ext>
              </a:extLst>
            </p:cNvPr>
            <p:cNvSpPr/>
            <p:nvPr/>
          </p:nvSpPr>
          <p:spPr>
            <a:xfrm>
              <a:off x="6281660" y="3210276"/>
              <a:ext cx="322040" cy="322040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3" name="Round Same Side Corner Rectangle 36">
              <a:extLst>
                <a:ext uri="{FF2B5EF4-FFF2-40B4-BE49-F238E27FC236}">
                  <a16:creationId xmlns:a16="http://schemas.microsoft.com/office/drawing/2014/main" id="{9A03561F-2182-4948-AEFC-BE7203B9872E}"/>
                </a:ext>
              </a:extLst>
            </p:cNvPr>
            <p:cNvSpPr/>
            <p:nvPr/>
          </p:nvSpPr>
          <p:spPr>
            <a:xfrm>
              <a:off x="1019886" y="3232327"/>
              <a:ext cx="351546" cy="277938"/>
            </a:xfrm>
            <a:custGeom>
              <a:avLst/>
              <a:gdLst/>
              <a:ahLst/>
              <a:cxnLst/>
              <a:rect l="l" t="t" r="r" b="b"/>
              <a:pathLst>
                <a:path w="3219104" h="2545072">
                  <a:moveTo>
                    <a:pt x="2779672" y="457200"/>
                  </a:moveTo>
                  <a:lnTo>
                    <a:pt x="2975888" y="457200"/>
                  </a:lnTo>
                  <a:cubicBezTo>
                    <a:pt x="3110212" y="457200"/>
                    <a:pt x="3219104" y="566092"/>
                    <a:pt x="3219104" y="700416"/>
                  </a:cubicBezTo>
                  <a:lnTo>
                    <a:pt x="3219104" y="2301856"/>
                  </a:lnTo>
                  <a:cubicBezTo>
                    <a:pt x="3219104" y="2436180"/>
                    <a:pt x="3110212" y="2545072"/>
                    <a:pt x="2975888" y="2545072"/>
                  </a:cubicBezTo>
                  <a:lnTo>
                    <a:pt x="2779672" y="2545072"/>
                  </a:lnTo>
                  <a:close/>
                  <a:moveTo>
                    <a:pt x="243216" y="457200"/>
                  </a:moveTo>
                  <a:lnTo>
                    <a:pt x="439432" y="457200"/>
                  </a:lnTo>
                  <a:lnTo>
                    <a:pt x="439432" y="2545072"/>
                  </a:lnTo>
                  <a:lnTo>
                    <a:pt x="243216" y="2545072"/>
                  </a:lnTo>
                  <a:cubicBezTo>
                    <a:pt x="108892" y="2545072"/>
                    <a:pt x="0" y="2436180"/>
                    <a:pt x="0" y="2301856"/>
                  </a:cubicBezTo>
                  <a:lnTo>
                    <a:pt x="0" y="700416"/>
                  </a:lnTo>
                  <a:cubicBezTo>
                    <a:pt x="0" y="566092"/>
                    <a:pt x="108892" y="457200"/>
                    <a:pt x="243216" y="457200"/>
                  </a:cubicBezTo>
                  <a:close/>
                  <a:moveTo>
                    <a:pt x="1428476" y="174246"/>
                  </a:moveTo>
                  <a:cubicBezTo>
                    <a:pt x="1372210" y="174246"/>
                    <a:pt x="1326598" y="219858"/>
                    <a:pt x="1326598" y="276124"/>
                  </a:cubicBezTo>
                  <a:lnTo>
                    <a:pt x="1326598" y="457200"/>
                  </a:lnTo>
                  <a:lnTo>
                    <a:pt x="1892506" y="457200"/>
                  </a:lnTo>
                  <a:lnTo>
                    <a:pt x="1892506" y="276124"/>
                  </a:lnTo>
                  <a:cubicBezTo>
                    <a:pt x="1892506" y="219858"/>
                    <a:pt x="1846894" y="174246"/>
                    <a:pt x="1790628" y="174246"/>
                  </a:cubicBezTo>
                  <a:close/>
                  <a:moveTo>
                    <a:pt x="1285704" y="0"/>
                  </a:moveTo>
                  <a:lnTo>
                    <a:pt x="1933400" y="0"/>
                  </a:lnTo>
                  <a:cubicBezTo>
                    <a:pt x="2007048" y="0"/>
                    <a:pt x="2066752" y="59704"/>
                    <a:pt x="2066752" y="133352"/>
                  </a:cubicBezTo>
                  <a:lnTo>
                    <a:pt x="2066752" y="457200"/>
                  </a:lnTo>
                  <a:lnTo>
                    <a:pt x="2599672" y="457200"/>
                  </a:lnTo>
                  <a:lnTo>
                    <a:pt x="2599672" y="2545072"/>
                  </a:lnTo>
                  <a:lnTo>
                    <a:pt x="619432" y="2545072"/>
                  </a:lnTo>
                  <a:lnTo>
                    <a:pt x="619432" y="457200"/>
                  </a:lnTo>
                  <a:lnTo>
                    <a:pt x="1152352" y="457200"/>
                  </a:lnTo>
                  <a:lnTo>
                    <a:pt x="1152352" y="133352"/>
                  </a:lnTo>
                  <a:cubicBezTo>
                    <a:pt x="1152352" y="59704"/>
                    <a:pt x="1212056" y="0"/>
                    <a:pt x="12857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pic>
          <p:nvPicPr>
            <p:cNvPr id="94" name="Graphic 8" descr="Presentation with bar chart">
              <a:extLst>
                <a:ext uri="{FF2B5EF4-FFF2-40B4-BE49-F238E27FC236}">
                  <a16:creationId xmlns:a16="http://schemas.microsoft.com/office/drawing/2014/main" id="{84100218-22C8-494C-9DF3-E7018E63C1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695305" y="3166698"/>
              <a:ext cx="392759" cy="392759"/>
            </a:xfrm>
            <a:prstGeom prst="rect">
              <a:avLst/>
            </a:prstGeom>
          </p:spPr>
        </p:pic>
        <p:pic>
          <p:nvPicPr>
            <p:cNvPr id="96" name="Graphic 10" descr="Teacher">
              <a:extLst>
                <a:ext uri="{FF2B5EF4-FFF2-40B4-BE49-F238E27FC236}">
                  <a16:creationId xmlns:a16="http://schemas.microsoft.com/office/drawing/2014/main" id="{1FD0A840-E3D1-4F0C-A434-DBC8F495D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42612" y="3174917"/>
              <a:ext cx="392759" cy="392759"/>
            </a:xfrm>
            <a:prstGeom prst="rect">
              <a:avLst/>
            </a:prstGeom>
          </p:spPr>
        </p:pic>
        <p:pic>
          <p:nvPicPr>
            <p:cNvPr id="97" name="Graphic 11" descr="Television">
              <a:extLst>
                <a:ext uri="{FF2B5EF4-FFF2-40B4-BE49-F238E27FC236}">
                  <a16:creationId xmlns:a16="http://schemas.microsoft.com/office/drawing/2014/main" id="{3F78F0CB-2A31-4ECD-8EC7-67E20A9AC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503419" y="3174917"/>
              <a:ext cx="392759" cy="392759"/>
            </a:xfrm>
            <a:prstGeom prst="rect">
              <a:avLst/>
            </a:prstGeom>
          </p:spPr>
        </p:pic>
        <p:sp>
          <p:nvSpPr>
            <p:cNvPr id="153" name="TextBox 23">
              <a:extLst>
                <a:ext uri="{FF2B5EF4-FFF2-40B4-BE49-F238E27FC236}">
                  <a16:creationId xmlns:a16="http://schemas.microsoft.com/office/drawing/2014/main" id="{B4C9D120-9D0A-1F4B-CBD1-02F2FF42EC39}"/>
                </a:ext>
              </a:extLst>
            </p:cNvPr>
            <p:cNvSpPr txBox="1"/>
            <p:nvPr/>
          </p:nvSpPr>
          <p:spPr>
            <a:xfrm>
              <a:off x="457660" y="4777987"/>
              <a:ext cx="1476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latin typeface="Georgia Pro Cond" panose="02040506050405020303" pitchFamily="18" charset="0"/>
                  <a:cs typeface="Arial" pitchFamily="34" charset="0"/>
                </a:rPr>
                <a:t>Problem Identification</a:t>
              </a:r>
              <a:endParaRPr lang="ko-KR" altLang="en-US" sz="1600" b="1" dirty="0">
                <a:solidFill>
                  <a:schemeClr val="bg1"/>
                </a:solidFill>
                <a:latin typeface="Georgia Pro Cond" panose="02040506050405020303" pitchFamily="18" charset="0"/>
                <a:cs typeface="Arial" pitchFamily="34" charset="0"/>
              </a:endParaRPr>
            </a:p>
          </p:txBody>
        </p:sp>
        <p:sp>
          <p:nvSpPr>
            <p:cNvPr id="154" name="TextBox 24">
              <a:extLst>
                <a:ext uri="{FF2B5EF4-FFF2-40B4-BE49-F238E27FC236}">
                  <a16:creationId xmlns:a16="http://schemas.microsoft.com/office/drawing/2014/main" id="{0F48AC99-8F40-8FB5-1B8C-67EA590C103D}"/>
                </a:ext>
              </a:extLst>
            </p:cNvPr>
            <p:cNvSpPr txBox="1"/>
            <p:nvPr/>
          </p:nvSpPr>
          <p:spPr>
            <a:xfrm>
              <a:off x="2200992" y="4777987"/>
              <a:ext cx="1476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 Pro Cond" panose="02040506050405020303" pitchFamily="18" charset="0"/>
                  <a:cs typeface="Arial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dirty="0">
                  <a:solidFill>
                    <a:schemeClr val="bg1"/>
                  </a:solidFill>
                </a:rPr>
                <a:t>Data Collection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55" name="TextBox 25">
              <a:extLst>
                <a:ext uri="{FF2B5EF4-FFF2-40B4-BE49-F238E27FC236}">
                  <a16:creationId xmlns:a16="http://schemas.microsoft.com/office/drawing/2014/main" id="{FC3E272F-BAC2-09DB-6CA3-AD5C766A1C9A}"/>
                </a:ext>
              </a:extLst>
            </p:cNvPr>
            <p:cNvSpPr txBox="1"/>
            <p:nvPr/>
          </p:nvSpPr>
          <p:spPr>
            <a:xfrm>
              <a:off x="5687656" y="4777987"/>
              <a:ext cx="1476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 Pro Cond" panose="02040506050405020303" pitchFamily="18" charset="0"/>
                  <a:cs typeface="Arial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dirty="0">
                  <a:solidFill>
                    <a:schemeClr val="bg1"/>
                  </a:solidFill>
                </a:rPr>
                <a:t>Results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57" name="TextBox 27">
              <a:extLst>
                <a:ext uri="{FF2B5EF4-FFF2-40B4-BE49-F238E27FC236}">
                  <a16:creationId xmlns:a16="http://schemas.microsoft.com/office/drawing/2014/main" id="{DBD25E35-4B8E-A4ED-1E0A-BC1833F2B44C}"/>
                </a:ext>
              </a:extLst>
            </p:cNvPr>
            <p:cNvSpPr txBox="1"/>
            <p:nvPr/>
          </p:nvSpPr>
          <p:spPr>
            <a:xfrm>
              <a:off x="3944324" y="4777987"/>
              <a:ext cx="1476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 Pro Cond" panose="02040506050405020303" pitchFamily="18" charset="0"/>
                  <a:cs typeface="Arial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dirty="0">
                  <a:solidFill>
                    <a:schemeClr val="bg1"/>
                  </a:solidFill>
                </a:rPr>
                <a:t>Analysis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58" name="TextBox 34">
              <a:extLst>
                <a:ext uri="{FF2B5EF4-FFF2-40B4-BE49-F238E27FC236}">
                  <a16:creationId xmlns:a16="http://schemas.microsoft.com/office/drawing/2014/main" id="{B8328CC8-43A5-6951-1E77-20C1C40708C9}"/>
                </a:ext>
              </a:extLst>
            </p:cNvPr>
            <p:cNvSpPr txBox="1"/>
            <p:nvPr/>
          </p:nvSpPr>
          <p:spPr>
            <a:xfrm>
              <a:off x="9128494" y="4777987"/>
              <a:ext cx="1476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 Pro Cond" panose="02040506050405020303" pitchFamily="18" charset="0"/>
                  <a:cs typeface="Arial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dirty="0">
                  <a:solidFill>
                    <a:schemeClr val="bg1"/>
                  </a:solidFill>
                </a:rPr>
                <a:t>Conclusion &amp; Discussion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5" name="Donut 48">
              <a:extLst>
                <a:ext uri="{FF2B5EF4-FFF2-40B4-BE49-F238E27FC236}">
                  <a16:creationId xmlns:a16="http://schemas.microsoft.com/office/drawing/2014/main" id="{86DBB8B6-59C4-D334-0FC4-0BD476258593}"/>
                </a:ext>
              </a:extLst>
            </p:cNvPr>
            <p:cNvSpPr/>
            <p:nvPr/>
          </p:nvSpPr>
          <p:spPr>
            <a:xfrm>
              <a:off x="7441487" y="2672689"/>
              <a:ext cx="1969982" cy="1360804"/>
            </a:xfrm>
            <a:custGeom>
              <a:avLst/>
              <a:gdLst/>
              <a:ahLst/>
              <a:cxnLst/>
              <a:rect l="l" t="t" r="r" b="b"/>
              <a:pathLst>
                <a:path w="1824052" h="1260000">
                  <a:moveTo>
                    <a:pt x="7071" y="559863"/>
                  </a:moveTo>
                  <a:lnTo>
                    <a:pt x="63532" y="629998"/>
                  </a:lnTo>
                  <a:lnTo>
                    <a:pt x="7070" y="700134"/>
                  </a:lnTo>
                  <a:cubicBezTo>
                    <a:pt x="1323" y="677346"/>
                    <a:pt x="0" y="653828"/>
                    <a:pt x="0" y="630000"/>
                  </a:cubicBezTo>
                  <a:close/>
                  <a:moveTo>
                    <a:pt x="630000" y="0"/>
                  </a:moveTo>
                  <a:cubicBezTo>
                    <a:pt x="948367" y="0"/>
                    <a:pt x="1211578" y="236152"/>
                    <a:pt x="1251253" y="543226"/>
                  </a:cubicBezTo>
                  <a:lnTo>
                    <a:pt x="1571198" y="543226"/>
                  </a:lnTo>
                  <a:lnTo>
                    <a:pt x="1445980" y="387684"/>
                  </a:lnTo>
                  <a:lnTo>
                    <a:pt x="1628978" y="387684"/>
                  </a:lnTo>
                  <a:lnTo>
                    <a:pt x="1824052" y="630000"/>
                  </a:lnTo>
                  <a:lnTo>
                    <a:pt x="1628978" y="872316"/>
                  </a:lnTo>
                  <a:lnTo>
                    <a:pt x="1445980" y="872316"/>
                  </a:lnTo>
                  <a:lnTo>
                    <a:pt x="1566004" y="723226"/>
                  </a:lnTo>
                  <a:lnTo>
                    <a:pt x="1250602" y="723226"/>
                  </a:lnTo>
                  <a:cubicBezTo>
                    <a:pt x="1207884" y="1027148"/>
                    <a:pt x="946135" y="1260000"/>
                    <a:pt x="630000" y="1260000"/>
                  </a:cubicBezTo>
                  <a:cubicBezTo>
                    <a:pt x="398160" y="1260000"/>
                    <a:pt x="195568" y="1134768"/>
                    <a:pt x="88434" y="946939"/>
                  </a:cubicBezTo>
                  <a:lnTo>
                    <a:pt x="224629" y="777761"/>
                  </a:lnTo>
                  <a:cubicBezTo>
                    <a:pt x="283669" y="944377"/>
                    <a:pt x="442988" y="1062949"/>
                    <a:pt x="630000" y="1062949"/>
                  </a:cubicBezTo>
                  <a:cubicBezTo>
                    <a:pt x="869111" y="1062949"/>
                    <a:pt x="1062949" y="869111"/>
                    <a:pt x="1062949" y="630000"/>
                  </a:cubicBezTo>
                  <a:cubicBezTo>
                    <a:pt x="1062949" y="390889"/>
                    <a:pt x="869111" y="197051"/>
                    <a:pt x="630000" y="197051"/>
                  </a:cubicBezTo>
                  <a:cubicBezTo>
                    <a:pt x="442989" y="197051"/>
                    <a:pt x="283671" y="315621"/>
                    <a:pt x="224630" y="482236"/>
                  </a:cubicBezTo>
                  <a:lnTo>
                    <a:pt x="88436" y="313058"/>
                  </a:lnTo>
                  <a:cubicBezTo>
                    <a:pt x="195571" y="125231"/>
                    <a:pt x="398161" y="0"/>
                    <a:pt x="63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TextBox 34">
              <a:extLst>
                <a:ext uri="{FF2B5EF4-FFF2-40B4-BE49-F238E27FC236}">
                  <a16:creationId xmlns:a16="http://schemas.microsoft.com/office/drawing/2014/main" id="{B957FCA6-2D40-726C-D796-4A63DCFE7B32}"/>
                </a:ext>
              </a:extLst>
            </p:cNvPr>
            <p:cNvSpPr txBox="1"/>
            <p:nvPr/>
          </p:nvSpPr>
          <p:spPr>
            <a:xfrm>
              <a:off x="7373489" y="1634235"/>
              <a:ext cx="1476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 Pro Cond" panose="02040506050405020303" pitchFamily="18" charset="0"/>
                  <a:cs typeface="Arial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solidFill>
                    <a:schemeClr val="bg1"/>
                  </a:solidFill>
                </a:rPr>
                <a:t>Step 5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828FD63-A19C-E538-0781-C2BB268A9700}"/>
                </a:ext>
              </a:extLst>
            </p:cNvPr>
            <p:cNvCxnSpPr>
              <a:cxnSpLocks/>
            </p:cNvCxnSpPr>
            <p:nvPr/>
          </p:nvCxnSpPr>
          <p:spPr>
            <a:xfrm>
              <a:off x="8095477" y="4113466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221C3C2-CEB7-B736-0AAF-36AD6D171E26}"/>
                </a:ext>
              </a:extLst>
            </p:cNvPr>
            <p:cNvCxnSpPr>
              <a:cxnSpLocks/>
            </p:cNvCxnSpPr>
            <p:nvPr/>
          </p:nvCxnSpPr>
          <p:spPr>
            <a:xfrm>
              <a:off x="8096025" y="2199795"/>
              <a:ext cx="0" cy="432000"/>
            </a:xfrm>
            <a:prstGeom prst="line">
              <a:avLst/>
            </a:prstGeom>
            <a:solidFill>
              <a:schemeClr val="bg1"/>
            </a:solidFill>
            <a:ln w="666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4">
              <a:extLst>
                <a:ext uri="{FF2B5EF4-FFF2-40B4-BE49-F238E27FC236}">
                  <a16:creationId xmlns:a16="http://schemas.microsoft.com/office/drawing/2014/main" id="{6CE3BB4A-C3C6-56FC-3B12-820A790192B0}"/>
                </a:ext>
              </a:extLst>
            </p:cNvPr>
            <p:cNvSpPr txBox="1"/>
            <p:nvPr/>
          </p:nvSpPr>
          <p:spPr>
            <a:xfrm>
              <a:off x="7358025" y="4777987"/>
              <a:ext cx="1476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eorgia Pro Cond" panose="02040506050405020303" pitchFamily="18" charset="0"/>
                  <a:cs typeface="Arial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dirty="0">
                  <a:solidFill>
                    <a:schemeClr val="bg1"/>
                  </a:solidFill>
                </a:rPr>
                <a:t>Application of ITS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pic>
          <p:nvPicPr>
            <p:cNvPr id="38" name="Graphic 37" descr="Lightbulb">
              <a:extLst>
                <a:ext uri="{FF2B5EF4-FFF2-40B4-BE49-F238E27FC236}">
                  <a16:creationId xmlns:a16="http://schemas.microsoft.com/office/drawing/2014/main" id="{BFC522A0-3D69-6F1D-6466-9B092FA70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830566" y="3101411"/>
              <a:ext cx="555403" cy="5554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42433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A8634-B730-3401-700F-3C9A4305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416"/>
            <a:ext cx="10515600" cy="1325563"/>
          </a:xfrm>
        </p:spPr>
        <p:txBody>
          <a:bodyPr/>
          <a:lstStyle/>
          <a:p>
            <a:r>
              <a:rPr lang="en-IN" altLang="ko-KR" sz="4400" b="1" dirty="0">
                <a:solidFill>
                  <a:srgbClr val="F45527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itchFamily="34" charset="0"/>
              </a:rPr>
              <a:t>Identification of variables</a:t>
            </a:r>
            <a:endParaRPr lang="en-IN" dirty="0">
              <a:solidFill>
                <a:srgbClr val="F45527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D75E0-CFED-D2BE-6DE4-F1C189A3B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Last mile connectivity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Enforcement Gaps in Dedicated Cycle Lane Implementation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Awareness Deficiency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Safety Protocols Implementation</a:t>
            </a:r>
          </a:p>
          <a:p>
            <a:pPr marL="514350" indent="-51435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9599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A8634-B730-3401-700F-3C9A4305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416"/>
            <a:ext cx="10515600" cy="1325563"/>
          </a:xfrm>
        </p:spPr>
        <p:txBody>
          <a:bodyPr/>
          <a:lstStyle/>
          <a:p>
            <a:r>
              <a:rPr lang="en-IN" altLang="ko-KR" sz="4400" b="1" dirty="0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Data Collection - Surat</a:t>
            </a:r>
            <a:endParaRPr lang="en-IN" dirty="0">
              <a:solidFill>
                <a:srgbClr val="F4552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D75E0-CFED-D2BE-6DE4-F1C189A3B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3382"/>
            <a:ext cx="10515600" cy="544945"/>
          </a:xfrm>
        </p:spPr>
        <p:txBody>
          <a:bodyPr/>
          <a:lstStyle/>
          <a:p>
            <a:r>
              <a:rPr lang="en-IN" dirty="0"/>
              <a:t>Way of collection – through Chartered Bike app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E2A74E-0F52-F395-7AB1-6DF1DEAB3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598" y="2509871"/>
            <a:ext cx="10240804" cy="36485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8B9679-F5C0-7A84-5567-A0F09C66F646}"/>
              </a:ext>
            </a:extLst>
          </p:cNvPr>
          <p:cNvSpPr txBox="1"/>
          <p:nvPr/>
        </p:nvSpPr>
        <p:spPr>
          <a:xfrm>
            <a:off x="7850909" y="6335918"/>
            <a:ext cx="42233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Source : http://Charted_bike_SMC_(Surat)</a:t>
            </a:r>
          </a:p>
        </p:txBody>
      </p:sp>
    </p:spTree>
    <p:extLst>
      <p:ext uri="{BB962C8B-B14F-4D97-AF65-F5344CB8AC3E}">
        <p14:creationId xmlns:p14="http://schemas.microsoft.com/office/powerpoint/2010/main" val="503347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A8634-B730-3401-700F-3C9A4305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416"/>
            <a:ext cx="10515600" cy="1325563"/>
          </a:xfrm>
        </p:spPr>
        <p:txBody>
          <a:bodyPr/>
          <a:lstStyle/>
          <a:p>
            <a:r>
              <a:rPr lang="en-IN" altLang="ko-KR" sz="4400" b="1" dirty="0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Data Collection - NYC</a:t>
            </a:r>
            <a:endParaRPr lang="en-IN" dirty="0">
              <a:solidFill>
                <a:srgbClr val="F4552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D75E0-CFED-D2BE-6DE4-F1C189A3B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3382"/>
            <a:ext cx="10515600" cy="544945"/>
          </a:xfrm>
        </p:spPr>
        <p:txBody>
          <a:bodyPr/>
          <a:lstStyle/>
          <a:p>
            <a:r>
              <a:rPr lang="en-IN" dirty="0"/>
              <a:t>Way of collection – through Citi Bike app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FD3EA2-2AE0-7DE0-5585-77883CCF1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2770909"/>
            <a:ext cx="11353800" cy="2590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3FAE26-B059-8AAB-7468-189880728A76}"/>
              </a:ext>
            </a:extLst>
          </p:cNvPr>
          <p:cNvSpPr txBox="1"/>
          <p:nvPr/>
        </p:nvSpPr>
        <p:spPr>
          <a:xfrm>
            <a:off x="7592291" y="6335918"/>
            <a:ext cx="4481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Source : https://citibikenyc.com/system-data</a:t>
            </a:r>
          </a:p>
        </p:txBody>
      </p:sp>
    </p:spTree>
    <p:extLst>
      <p:ext uri="{BB962C8B-B14F-4D97-AF65-F5344CB8AC3E}">
        <p14:creationId xmlns:p14="http://schemas.microsoft.com/office/powerpoint/2010/main" val="2645262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58B0-5871-E93B-D18B-685BFD21E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ko-KR" sz="4400" b="1" dirty="0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Inference from collecte</a:t>
            </a:r>
            <a:r>
              <a:rPr lang="en-IN" altLang="ko-KR" b="1" dirty="0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d data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52E35-3AC9-48C7-2A33-22E59954B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13582" cy="4351338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2000" b="1" i="0" dirty="0">
                <a:solidFill>
                  <a:srgbClr val="0D0D0D"/>
                </a:solidFill>
                <a:effectLst/>
              </a:rPr>
              <a:t>Data Volume Dynamics:</a:t>
            </a:r>
          </a:p>
          <a:p>
            <a:pPr lvl="1"/>
            <a:r>
              <a:rPr lang="en-US" sz="1600" i="0" dirty="0">
                <a:solidFill>
                  <a:srgbClr val="0D0D0D"/>
                </a:solidFill>
                <a:effectLst/>
              </a:rPr>
              <a:t>Data volume varies, requiring strategic sampling for robust analysis.</a:t>
            </a:r>
            <a:endParaRPr lang="en-IN" sz="1600" i="0" dirty="0">
              <a:solidFill>
                <a:srgbClr val="0D0D0D"/>
              </a:solidFill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-IN" sz="2000" b="1" dirty="0">
                <a:solidFill>
                  <a:srgbClr val="0D0D0D"/>
                </a:solidFill>
              </a:rPr>
              <a:t>Geospatial Precision:</a:t>
            </a:r>
          </a:p>
          <a:p>
            <a:pPr lvl="1"/>
            <a:r>
              <a:rPr lang="en-US" sz="1600" dirty="0">
                <a:solidFill>
                  <a:srgbClr val="0D0D0D"/>
                </a:solidFill>
              </a:rPr>
              <a:t>Location data is in latitude-longitude format for spatial analysis in ITS.</a:t>
            </a:r>
            <a:endParaRPr lang="en-IN" sz="1600" dirty="0">
              <a:solidFill>
                <a:srgbClr val="0D0D0D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IN" sz="2000" b="1" dirty="0">
                <a:solidFill>
                  <a:srgbClr val="0D0D0D"/>
                </a:solidFill>
              </a:rPr>
              <a:t>Anonymized Demographics:</a:t>
            </a:r>
          </a:p>
          <a:p>
            <a:pPr lvl="1"/>
            <a:r>
              <a:rPr lang="en-US" sz="1600" dirty="0">
                <a:solidFill>
                  <a:srgbClr val="0D0D0D"/>
                </a:solidFill>
              </a:rPr>
              <a:t>User profiles lack age and gender, posing challenges in service customization</a:t>
            </a:r>
            <a:endParaRPr lang="en-IN" sz="1600" dirty="0">
              <a:solidFill>
                <a:srgbClr val="0D0D0D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IN" sz="2000" b="1" dirty="0">
                <a:solidFill>
                  <a:srgbClr val="0D0D0D"/>
                </a:solidFill>
              </a:rPr>
              <a:t>Environmental Integration:</a:t>
            </a:r>
          </a:p>
          <a:p>
            <a:pPr lvl="1"/>
            <a:r>
              <a:rPr lang="en-US" sz="1600" dirty="0">
                <a:solidFill>
                  <a:srgbClr val="0D0D0D"/>
                </a:solidFill>
              </a:rPr>
              <a:t>Temperature sensors enhance weather impact insights on transportation</a:t>
            </a:r>
            <a:endParaRPr lang="en-IN" sz="1600" dirty="0">
              <a:solidFill>
                <a:srgbClr val="0D0D0D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IN" sz="2000" b="1" dirty="0">
                <a:solidFill>
                  <a:srgbClr val="0D0D0D"/>
                </a:solidFill>
              </a:rPr>
              <a:t>Bias in User Ratings:</a:t>
            </a:r>
          </a:p>
          <a:p>
            <a:pPr lvl="1"/>
            <a:r>
              <a:rPr lang="en-US" sz="1600" b="1" dirty="0">
                <a:solidFill>
                  <a:srgbClr val="0D0D0D"/>
                </a:solidFill>
              </a:rPr>
              <a:t> </a:t>
            </a:r>
            <a:r>
              <a:rPr lang="en-US" sz="1600" dirty="0">
                <a:solidFill>
                  <a:srgbClr val="0D0D0D"/>
                </a:solidFill>
              </a:rPr>
              <a:t>Addressing bias needs advanced algorithms for fair evaluations</a:t>
            </a:r>
            <a:endParaRPr lang="en-IN" sz="1600" dirty="0">
              <a:solidFill>
                <a:srgbClr val="0D0D0D"/>
              </a:solidFill>
            </a:endParaRPr>
          </a:p>
        </p:txBody>
      </p:sp>
      <p:pic>
        <p:nvPicPr>
          <p:cNvPr id="1026" name="Picture 2" descr="Data analysis and statistical inference : A quick guide | by Janpreet Singh  | The Bit Theories">
            <a:extLst>
              <a:ext uri="{FF2B5EF4-FFF2-40B4-BE49-F238E27FC236}">
                <a16:creationId xmlns:a16="http://schemas.microsoft.com/office/drawing/2014/main" id="{21EEACC9-8337-17A6-D999-BF13464CC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557" y="2017316"/>
            <a:ext cx="5473043" cy="396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235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E51BF-9CD8-A54E-96E6-B82DBDC2E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Data Cleaning and Pre processing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2543CD-31B4-93AA-D38C-AE2BCD72A4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31533" y="3681270"/>
            <a:ext cx="6043216" cy="1342937"/>
          </a:xfrm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5B244B4E-F197-A042-0526-06043E32AD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021"/>
          <a:stretch/>
        </p:blipFill>
        <p:spPr>
          <a:xfrm>
            <a:off x="319176" y="1865786"/>
            <a:ext cx="5322866" cy="43513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DFC483-4BDC-3D3B-4ADA-544FFA6613FD}"/>
              </a:ext>
            </a:extLst>
          </p:cNvPr>
          <p:cNvSpPr txBox="1"/>
          <p:nvPr/>
        </p:nvSpPr>
        <p:spPr>
          <a:xfrm>
            <a:off x="6096000" y="2821021"/>
            <a:ext cx="4049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/>
              <a:t>Output Table:</a:t>
            </a:r>
          </a:p>
        </p:txBody>
      </p:sp>
    </p:spTree>
    <p:extLst>
      <p:ext uri="{BB962C8B-B14F-4D97-AF65-F5344CB8AC3E}">
        <p14:creationId xmlns:p14="http://schemas.microsoft.com/office/powerpoint/2010/main" val="2078962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5FA9567-B0DF-327D-EDDC-ACA2E275C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915" y="913570"/>
            <a:ext cx="8202170" cy="5944430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D5923204-A31F-A9E0-DC92-C9D5FAD2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2205" y="151116"/>
            <a:ext cx="6247589" cy="666007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rgbClr val="F45527"/>
                </a:solidFill>
                <a:latin typeface="Georgia Pro Cond" panose="02040506050405020303" pitchFamily="18" charset="0"/>
                <a:cs typeface="Arial" pitchFamily="34" charset="0"/>
              </a:rPr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953144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858</Words>
  <Application>Microsoft Office PowerPoint</Application>
  <PresentationFormat>Widescreen</PresentationFormat>
  <Paragraphs>150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Calibri</vt:lpstr>
      <vt:lpstr>Calibri Light</vt:lpstr>
      <vt:lpstr>Georgia Pro Cond</vt:lpstr>
      <vt:lpstr>Google Sans</vt:lpstr>
      <vt:lpstr>Montserrat</vt:lpstr>
      <vt:lpstr>Söhne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  <vt:lpstr>Identification of variables</vt:lpstr>
      <vt:lpstr>Data Collection - Surat</vt:lpstr>
      <vt:lpstr>Data Collection - NYC</vt:lpstr>
      <vt:lpstr>Inference from collected data</vt:lpstr>
      <vt:lpstr>Data Cleaning and Pre processing</vt:lpstr>
      <vt:lpstr>Exploratory Data Analysis</vt:lpstr>
      <vt:lpstr>CHARTERED BIKE SNAPSHOT: BIKE SHARE SYSTEM IN SURAT</vt:lpstr>
      <vt:lpstr>Box Plot of Duration</vt:lpstr>
      <vt:lpstr>Stations with Abnormal Duration</vt:lpstr>
      <vt:lpstr>No. of trips by Week Day</vt:lpstr>
      <vt:lpstr>No. of Trips by Day of Month</vt:lpstr>
      <vt:lpstr>No. of Trips by Month</vt:lpstr>
      <vt:lpstr>Start Station Trip Distribution</vt:lpstr>
      <vt:lpstr>User Ratings</vt:lpstr>
      <vt:lpstr>No. of Trips by Abnormal Duration</vt:lpstr>
      <vt:lpstr>Average Monthly Trips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Layered Automated Fare Collection(AFC) Architecture for 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Tency Trivedi</dc:creator>
  <cp:lastModifiedBy>Tency Trivedi</cp:lastModifiedBy>
  <cp:revision>20</cp:revision>
  <dcterms:created xsi:type="dcterms:W3CDTF">2024-03-19T05:35:15Z</dcterms:created>
  <dcterms:modified xsi:type="dcterms:W3CDTF">2024-04-21T11:23:37Z</dcterms:modified>
</cp:coreProperties>
</file>

<file path=docProps/thumbnail.jpeg>
</file>